
<file path=[Content_Types].xml><?xml version="1.0" encoding="utf-8"?>
<Types xmlns="http://schemas.openxmlformats.org/package/2006/content-types">
  <Default Extension="png" ContentType="image/png"/>
  <Default Extension="MOV" ContentType="video/quicktime"/>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7" r:id="rId2"/>
    <p:sldId id="257" r:id="rId3"/>
    <p:sldId id="262" r:id="rId4"/>
    <p:sldId id="259" r:id="rId5"/>
    <p:sldId id="263" r:id="rId6"/>
    <p:sldId id="265" r:id="rId7"/>
    <p:sldId id="261" r:id="rId8"/>
    <p:sldId id="260" r:id="rId9"/>
    <p:sldId id="258" r:id="rId10"/>
    <p:sldId id="266"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46" d="100"/>
          <a:sy n="46" d="100"/>
        </p:scale>
        <p:origin x="62" y="78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7E74FAF6-710A-4AD5-BC63-40F1B545343C}" type="datetimeFigureOut">
              <a:rPr lang="en-GB" smtClean="0"/>
              <a:t>31/01/2022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D6565E-F3D9-4272-8E0E-19160528E489}" type="slidenum">
              <a:rPr lang="en-GB" smtClean="0"/>
              <a:t>‹#›</a:t>
            </a:fld>
            <a:endParaRPr lang="en-GB"/>
          </a:p>
        </p:txBody>
      </p:sp>
    </p:spTree>
    <p:extLst>
      <p:ext uri="{BB962C8B-B14F-4D97-AF65-F5344CB8AC3E}">
        <p14:creationId xmlns:p14="http://schemas.microsoft.com/office/powerpoint/2010/main" val="2642908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E74FAF6-710A-4AD5-BC63-40F1B545343C}" type="datetimeFigureOut">
              <a:rPr lang="en-GB" smtClean="0"/>
              <a:t>31/01/2022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D6565E-F3D9-4272-8E0E-19160528E489}" type="slidenum">
              <a:rPr lang="en-GB" smtClean="0"/>
              <a:t>‹#›</a:t>
            </a:fld>
            <a:endParaRPr lang="en-GB"/>
          </a:p>
        </p:txBody>
      </p:sp>
    </p:spTree>
    <p:extLst>
      <p:ext uri="{BB962C8B-B14F-4D97-AF65-F5344CB8AC3E}">
        <p14:creationId xmlns:p14="http://schemas.microsoft.com/office/powerpoint/2010/main" val="40746897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E74FAF6-710A-4AD5-BC63-40F1B545343C}" type="datetimeFigureOut">
              <a:rPr lang="en-GB" smtClean="0"/>
              <a:t>31/01/2022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D6565E-F3D9-4272-8E0E-19160528E489}" type="slidenum">
              <a:rPr lang="en-GB" smtClean="0"/>
              <a:t>‹#›</a:t>
            </a:fld>
            <a:endParaRPr lang="en-GB"/>
          </a:p>
        </p:txBody>
      </p:sp>
    </p:spTree>
    <p:extLst>
      <p:ext uri="{BB962C8B-B14F-4D97-AF65-F5344CB8AC3E}">
        <p14:creationId xmlns:p14="http://schemas.microsoft.com/office/powerpoint/2010/main" val="991169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7E74FAF6-710A-4AD5-BC63-40F1B545343C}" type="datetimeFigureOut">
              <a:rPr lang="en-GB" smtClean="0"/>
              <a:t>31/01/2022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DD6565E-F3D9-4272-8E0E-19160528E489}" type="slidenum">
              <a:rPr lang="en-GB" smtClean="0"/>
              <a:t>‹#›</a:t>
            </a:fld>
            <a:endParaRPr lang="en-GB"/>
          </a:p>
        </p:txBody>
      </p:sp>
    </p:spTree>
    <p:extLst>
      <p:ext uri="{BB962C8B-B14F-4D97-AF65-F5344CB8AC3E}">
        <p14:creationId xmlns:p14="http://schemas.microsoft.com/office/powerpoint/2010/main" val="699202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7E74FAF6-710A-4AD5-BC63-40F1B545343C}" type="datetimeFigureOut">
              <a:rPr lang="en-GB" smtClean="0"/>
              <a:t>31/01/2022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DD6565E-F3D9-4272-8E0E-19160528E489}" type="slidenum">
              <a:rPr lang="en-GB" smtClean="0"/>
              <a:t>‹#›</a:t>
            </a:fld>
            <a:endParaRPr lang="en-GB"/>
          </a:p>
        </p:txBody>
      </p:sp>
    </p:spTree>
    <p:extLst>
      <p:ext uri="{BB962C8B-B14F-4D97-AF65-F5344CB8AC3E}">
        <p14:creationId xmlns:p14="http://schemas.microsoft.com/office/powerpoint/2010/main" val="10462121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7E74FAF6-710A-4AD5-BC63-40F1B545343C}" type="datetimeFigureOut">
              <a:rPr lang="en-GB" smtClean="0"/>
              <a:t>31/01/2022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DD6565E-F3D9-4272-8E0E-19160528E489}" type="slidenum">
              <a:rPr lang="en-GB" smtClean="0"/>
              <a:t>‹#›</a:t>
            </a:fld>
            <a:endParaRPr lang="en-GB"/>
          </a:p>
        </p:txBody>
      </p:sp>
    </p:spTree>
    <p:extLst>
      <p:ext uri="{BB962C8B-B14F-4D97-AF65-F5344CB8AC3E}">
        <p14:creationId xmlns:p14="http://schemas.microsoft.com/office/powerpoint/2010/main" val="33875769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E74FAF6-710A-4AD5-BC63-40F1B545343C}" type="datetimeFigureOut">
              <a:rPr lang="en-GB" smtClean="0"/>
              <a:t>31/01/2022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DD6565E-F3D9-4272-8E0E-19160528E489}" type="slidenum">
              <a:rPr lang="en-GB" smtClean="0"/>
              <a:t>‹#›</a:t>
            </a:fld>
            <a:endParaRPr lang="en-GB"/>
          </a:p>
        </p:txBody>
      </p:sp>
    </p:spTree>
    <p:extLst>
      <p:ext uri="{BB962C8B-B14F-4D97-AF65-F5344CB8AC3E}">
        <p14:creationId xmlns:p14="http://schemas.microsoft.com/office/powerpoint/2010/main" val="34081384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7E74FAF6-710A-4AD5-BC63-40F1B545343C}" type="datetimeFigureOut">
              <a:rPr lang="en-GB" smtClean="0"/>
              <a:t>31/01/2022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DD6565E-F3D9-4272-8E0E-19160528E489}" type="slidenum">
              <a:rPr lang="en-GB" smtClean="0"/>
              <a:t>‹#›</a:t>
            </a:fld>
            <a:endParaRPr lang="en-GB"/>
          </a:p>
        </p:txBody>
      </p:sp>
    </p:spTree>
    <p:extLst>
      <p:ext uri="{BB962C8B-B14F-4D97-AF65-F5344CB8AC3E}">
        <p14:creationId xmlns:p14="http://schemas.microsoft.com/office/powerpoint/2010/main" val="17090114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7E74FAF6-710A-4AD5-BC63-40F1B545343C}" type="datetimeFigureOut">
              <a:rPr lang="en-GB" smtClean="0"/>
              <a:t>31/01/2022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DD6565E-F3D9-4272-8E0E-19160528E489}" type="slidenum">
              <a:rPr lang="en-GB" smtClean="0"/>
              <a:t>‹#›</a:t>
            </a:fld>
            <a:endParaRPr lang="en-GB"/>
          </a:p>
        </p:txBody>
      </p:sp>
    </p:spTree>
    <p:extLst>
      <p:ext uri="{BB962C8B-B14F-4D97-AF65-F5344CB8AC3E}">
        <p14:creationId xmlns:p14="http://schemas.microsoft.com/office/powerpoint/2010/main" val="11038205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E74FAF6-710A-4AD5-BC63-40F1B545343C}" type="datetimeFigureOut">
              <a:rPr lang="en-GB" smtClean="0"/>
              <a:t>31/01/2022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D6565E-F3D9-4272-8E0E-19160528E489}" type="slidenum">
              <a:rPr lang="en-GB" smtClean="0"/>
              <a:t>‹#›</a:t>
            </a:fld>
            <a:endParaRPr lang="en-GB"/>
          </a:p>
        </p:txBody>
      </p:sp>
    </p:spTree>
    <p:extLst>
      <p:ext uri="{BB962C8B-B14F-4D97-AF65-F5344CB8AC3E}">
        <p14:creationId xmlns:p14="http://schemas.microsoft.com/office/powerpoint/2010/main" val="38112078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E74FAF6-710A-4AD5-BC63-40F1B545343C}" type="datetimeFigureOut">
              <a:rPr lang="en-GB" smtClean="0"/>
              <a:t>31/01/2022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D6565E-F3D9-4272-8E0E-19160528E489}" type="slidenum">
              <a:rPr lang="en-GB" smtClean="0"/>
              <a:t>‹#›</a:t>
            </a:fld>
            <a:endParaRPr lang="en-GB"/>
          </a:p>
        </p:txBody>
      </p:sp>
    </p:spTree>
    <p:extLst>
      <p:ext uri="{BB962C8B-B14F-4D97-AF65-F5344CB8AC3E}">
        <p14:creationId xmlns:p14="http://schemas.microsoft.com/office/powerpoint/2010/main" val="25560561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0000">
            <a:alpha val="32000"/>
          </a:srgb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E74FAF6-710A-4AD5-BC63-40F1B545343C}" type="datetimeFigureOut">
              <a:rPr lang="en-GB" smtClean="0"/>
              <a:t>31/01/2022</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DD6565E-F3D9-4272-8E0E-19160528E489}" type="slidenum">
              <a:rPr lang="en-GB" smtClean="0"/>
              <a:t>‹#›</a:t>
            </a:fld>
            <a:endParaRPr lang="en-GB"/>
          </a:p>
        </p:txBody>
      </p:sp>
    </p:spTree>
    <p:extLst>
      <p:ext uri="{BB962C8B-B14F-4D97-AF65-F5344CB8AC3E}">
        <p14:creationId xmlns:p14="http://schemas.microsoft.com/office/powerpoint/2010/main" val="21022421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MOV"/><Relationship Id="rId1" Type="http://schemas.microsoft.com/office/2007/relationships/media" Target="../media/media1.MOV"/><Relationship Id="rId6" Type="http://schemas.openxmlformats.org/officeDocument/2006/relationships/image" Target="../media/image4.png"/><Relationship Id="rId5" Type="http://schemas.openxmlformats.org/officeDocument/2006/relationships/image" Target="../media/image3.gif"/><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01405" y="3950176"/>
            <a:ext cx="10704578" cy="769441"/>
          </a:xfrm>
          <a:prstGeom prst="rect">
            <a:avLst/>
          </a:prstGeom>
        </p:spPr>
        <p:txBody>
          <a:bodyPr wrap="square">
            <a:spAutoFit/>
          </a:bodyPr>
          <a:lstStyle/>
          <a:p>
            <a:pPr algn="ctr" fontAlgn="base"/>
            <a:r>
              <a:rPr lang="en-US" sz="4400" b="1" i="0" dirty="0" smtClean="0">
                <a:solidFill>
                  <a:srgbClr val="000000"/>
                </a:solidFill>
                <a:effectLst/>
                <a:latin typeface="XCCW DH A" panose="03050602040000000000" pitchFamily="66" charset="0"/>
              </a:rPr>
              <a:t>Happy Chinese New Year! </a:t>
            </a:r>
            <a:endParaRPr lang="en-US" sz="4400" b="1" i="0" dirty="0">
              <a:solidFill>
                <a:srgbClr val="000000"/>
              </a:solidFill>
              <a:effectLst/>
              <a:latin typeface="XCCW DH A" panose="03050602040000000000" pitchFamily="66" charset="0"/>
            </a:endParaRPr>
          </a:p>
        </p:txBody>
      </p:sp>
      <p:pic>
        <p:nvPicPr>
          <p:cNvPr id="7" name="Picture 6"/>
          <p:cNvPicPr>
            <a:picLocks noChangeAspect="1"/>
          </p:cNvPicPr>
          <p:nvPr/>
        </p:nvPicPr>
        <p:blipFill>
          <a:blip r:embed="rId2"/>
          <a:stretch>
            <a:fillRect/>
          </a:stretch>
        </p:blipFill>
        <p:spPr>
          <a:xfrm>
            <a:off x="3064625" y="382418"/>
            <a:ext cx="5813368" cy="325548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8" name="Rectangle 7"/>
          <p:cNvSpPr/>
          <p:nvPr/>
        </p:nvSpPr>
        <p:spPr>
          <a:xfrm>
            <a:off x="2757055" y="5031889"/>
            <a:ext cx="6918960" cy="1200329"/>
          </a:xfrm>
          <a:prstGeom prst="rect">
            <a:avLst/>
          </a:prstGeom>
        </p:spPr>
        <p:txBody>
          <a:bodyPr wrap="square">
            <a:spAutoFit/>
          </a:bodyPr>
          <a:lstStyle/>
          <a:p>
            <a:pPr algn="ctr" fontAlgn="base"/>
            <a:r>
              <a:rPr lang="en-US" sz="2400" b="0" i="0" dirty="0" smtClean="0">
                <a:solidFill>
                  <a:srgbClr val="000000"/>
                </a:solidFill>
                <a:effectLst/>
                <a:latin typeface="XCCW DH A" panose="03050602040000000000" pitchFamily="66" charset="0"/>
              </a:rPr>
              <a:t>Some of our DPA families have been celebrating this week – let’s see how …</a:t>
            </a:r>
            <a:endParaRPr lang="en-GB" sz="2400" dirty="0"/>
          </a:p>
        </p:txBody>
      </p:sp>
    </p:spTree>
    <p:extLst>
      <p:ext uri="{BB962C8B-B14F-4D97-AF65-F5344CB8AC3E}">
        <p14:creationId xmlns:p14="http://schemas.microsoft.com/office/powerpoint/2010/main" val="28930664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88422" y="2530065"/>
            <a:ext cx="4317077" cy="4524315"/>
          </a:xfrm>
          <a:prstGeom prst="rect">
            <a:avLst/>
          </a:prstGeom>
        </p:spPr>
        <p:txBody>
          <a:bodyPr wrap="square">
            <a:spAutoFit/>
          </a:bodyPr>
          <a:lstStyle/>
          <a:p>
            <a:pPr algn="ctr" fontAlgn="base"/>
            <a:r>
              <a:rPr lang="en-US" b="1" dirty="0" smtClean="0">
                <a:latin typeface="XCCW DH A" panose="03050602040000000000" pitchFamily="66" charset="0"/>
              </a:rPr>
              <a:t>Candy says:</a:t>
            </a:r>
          </a:p>
          <a:p>
            <a:pPr algn="ctr" fontAlgn="base"/>
            <a:r>
              <a:rPr lang="en-US" dirty="0" smtClean="0">
                <a:latin typeface="XCCW DH A" panose="03050602040000000000" pitchFamily="66" charset="0"/>
              </a:rPr>
              <a:t>“We </a:t>
            </a:r>
            <a:r>
              <a:rPr lang="en-US" dirty="0">
                <a:latin typeface="XCCW DH A" panose="03050602040000000000" pitchFamily="66" charset="0"/>
              </a:rPr>
              <a:t>come from </a:t>
            </a:r>
            <a:r>
              <a:rPr lang="en-US" dirty="0" smtClean="0">
                <a:latin typeface="XCCW DH A" panose="03050602040000000000" pitchFamily="66" charset="0"/>
              </a:rPr>
              <a:t>Hong Kong. </a:t>
            </a:r>
          </a:p>
          <a:p>
            <a:pPr algn="ctr" fontAlgn="base"/>
            <a:endParaRPr lang="en-US" dirty="0" smtClean="0">
              <a:latin typeface="XCCW DH A" panose="03050602040000000000" pitchFamily="66" charset="0"/>
            </a:endParaRPr>
          </a:p>
          <a:p>
            <a:pPr algn="ctr" fontAlgn="base"/>
            <a:r>
              <a:rPr lang="en-US" dirty="0" smtClean="0">
                <a:latin typeface="XCCW DH A" panose="03050602040000000000" pitchFamily="66" charset="0"/>
              </a:rPr>
              <a:t>During </a:t>
            </a:r>
            <a:r>
              <a:rPr lang="en-US" dirty="0">
                <a:latin typeface="XCCW DH A" panose="03050602040000000000" pitchFamily="66" charset="0"/>
              </a:rPr>
              <a:t>Chinese New Year, there will be some </a:t>
            </a:r>
            <a:r>
              <a:rPr lang="en-US" dirty="0" smtClean="0">
                <a:latin typeface="XCCW DH A" panose="03050602040000000000" pitchFamily="66" charset="0"/>
              </a:rPr>
              <a:t>performances.</a:t>
            </a:r>
            <a:endParaRPr lang="en-US" dirty="0">
              <a:latin typeface="XCCW DH A" panose="03050602040000000000" pitchFamily="66" charset="0"/>
            </a:endParaRPr>
          </a:p>
          <a:p>
            <a:pPr algn="ctr" fontAlgn="base"/>
            <a:r>
              <a:rPr lang="en-US" dirty="0" smtClean="0">
                <a:latin typeface="XCCW DH A" panose="03050602040000000000" pitchFamily="66" charset="0"/>
              </a:rPr>
              <a:t>The </a:t>
            </a:r>
            <a:r>
              <a:rPr lang="en-US" dirty="0">
                <a:latin typeface="XCCW DH A" panose="03050602040000000000" pitchFamily="66" charset="0"/>
              </a:rPr>
              <a:t>show will </a:t>
            </a:r>
            <a:r>
              <a:rPr lang="en-US" dirty="0" smtClean="0">
                <a:latin typeface="XCCW DH A" panose="03050602040000000000" pitchFamily="66" charset="0"/>
              </a:rPr>
              <a:t>normally </a:t>
            </a:r>
            <a:r>
              <a:rPr lang="en-US" dirty="0">
                <a:latin typeface="XCCW DH A" panose="03050602040000000000" pitchFamily="66" charset="0"/>
              </a:rPr>
              <a:t>involve lion or dragon dancing/fighting on a high stage, which are representing energetic in New Year</a:t>
            </a:r>
            <a:r>
              <a:rPr lang="en-US" dirty="0" smtClean="0">
                <a:latin typeface="XCCW DH A" panose="03050602040000000000" pitchFamily="66" charset="0"/>
              </a:rPr>
              <a:t>.</a:t>
            </a:r>
          </a:p>
          <a:p>
            <a:pPr algn="ctr" fontAlgn="base"/>
            <a:r>
              <a:rPr lang="en-US" dirty="0" smtClean="0">
                <a:latin typeface="XCCW DH A" panose="03050602040000000000" pitchFamily="66" charset="0"/>
              </a:rPr>
              <a:t> </a:t>
            </a:r>
          </a:p>
          <a:p>
            <a:pPr algn="ctr" fontAlgn="base"/>
            <a:r>
              <a:rPr lang="en-US" b="1" dirty="0" smtClean="0">
                <a:latin typeface="XCCW DH A" panose="03050602040000000000" pitchFamily="66" charset="0"/>
              </a:rPr>
              <a:t>Watch the video!”</a:t>
            </a:r>
          </a:p>
          <a:p>
            <a:pPr algn="ctr" fontAlgn="base"/>
            <a:endParaRPr lang="en-US" dirty="0">
              <a:latin typeface="XCCW DH A" panose="03050602040000000000" pitchFamily="66" charset="0"/>
            </a:endParaRPr>
          </a:p>
        </p:txBody>
      </p:sp>
      <p:pic>
        <p:nvPicPr>
          <p:cNvPr id="7" name="Picture 6"/>
          <p:cNvPicPr>
            <a:picLocks noChangeAspect="1"/>
          </p:cNvPicPr>
          <p:nvPr/>
        </p:nvPicPr>
        <p:blipFill>
          <a:blip r:embed="rId4"/>
          <a:stretch>
            <a:fillRect/>
          </a:stretch>
        </p:blipFill>
        <p:spPr>
          <a:xfrm>
            <a:off x="4795330" y="2584375"/>
            <a:ext cx="3055114" cy="296939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8" name="Picture 7" descr="GLOBAL AWARENESS 101 - Let your VOICE be heard and get ..."/>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636064" y="117694"/>
            <a:ext cx="1888667" cy="179423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cxnSp>
        <p:nvCxnSpPr>
          <p:cNvPr id="9" name="Straight Arrow Connector 8"/>
          <p:cNvCxnSpPr/>
          <p:nvPr/>
        </p:nvCxnSpPr>
        <p:spPr>
          <a:xfrm flipV="1">
            <a:off x="4039985" y="1444136"/>
            <a:ext cx="2098376" cy="1610311"/>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pic>
        <p:nvPicPr>
          <p:cNvPr id="15" name="632ef5fd-69bc-4f9e-b7ba-36c0fd0abe48">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6"/>
          <a:stretch>
            <a:fillRect/>
          </a:stretch>
        </p:blipFill>
        <p:spPr>
          <a:xfrm>
            <a:off x="8265481" y="339587"/>
            <a:ext cx="3407610" cy="601951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cxnSp>
        <p:nvCxnSpPr>
          <p:cNvPr id="17" name="Straight Arrow Connector 16"/>
          <p:cNvCxnSpPr/>
          <p:nvPr/>
        </p:nvCxnSpPr>
        <p:spPr>
          <a:xfrm flipV="1">
            <a:off x="3853207" y="5087389"/>
            <a:ext cx="5008160" cy="1434381"/>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sp>
        <p:nvSpPr>
          <p:cNvPr id="21" name="Rectangle 20"/>
          <p:cNvSpPr/>
          <p:nvPr/>
        </p:nvSpPr>
        <p:spPr>
          <a:xfrm>
            <a:off x="80534" y="305298"/>
            <a:ext cx="4317077" cy="2062103"/>
          </a:xfrm>
          <a:prstGeom prst="rect">
            <a:avLst/>
          </a:prstGeom>
        </p:spPr>
        <p:txBody>
          <a:bodyPr wrap="square">
            <a:spAutoFit/>
          </a:bodyPr>
          <a:lstStyle/>
          <a:p>
            <a:pPr algn="ctr" fontAlgn="base"/>
            <a:r>
              <a:rPr lang="en-US" sz="3200" b="1" u="sng" dirty="0" smtClean="0">
                <a:latin typeface="XCCW DH A" panose="03050602040000000000" pitchFamily="66" charset="0"/>
              </a:rPr>
              <a:t>How is the New Lunar Year celebrated?</a:t>
            </a:r>
            <a:endParaRPr lang="en-GB" sz="3200" b="1" u="sng" dirty="0">
              <a:latin typeface="XCCW DH A" panose="03050602040000000000" pitchFamily="66" charset="0"/>
            </a:endParaRPr>
          </a:p>
        </p:txBody>
      </p:sp>
    </p:spTree>
    <p:extLst>
      <p:ext uri="{BB962C8B-B14F-4D97-AF65-F5344CB8AC3E}">
        <p14:creationId xmlns:p14="http://schemas.microsoft.com/office/powerpoint/2010/main" val="355452695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5"/>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15"/>
                                        </p:tgtEl>
                                      </p:cBhvr>
                                    </p:cmd>
                                  </p:childTnLst>
                                </p:cTn>
                              </p:par>
                            </p:childTnLst>
                          </p:cTn>
                        </p:par>
                      </p:childTnLst>
                    </p:cTn>
                  </p:par>
                </p:childTnLst>
              </p:cTn>
              <p:nextCondLst>
                <p:cond evt="onClick" delay="0">
                  <p:tgtEl>
                    <p:spTgt spid="15"/>
                  </p:tgtEl>
                </p:cond>
              </p:nextCondLst>
            </p:seq>
            <p:video>
              <p:cMediaNode vol="80000">
                <p:cTn id="7" fill="hold" display="0">
                  <p:stCondLst>
                    <p:cond delay="indefinite"/>
                  </p:stCondLst>
                </p:cTn>
                <p:tgtEl>
                  <p:spTgt spid="15"/>
                </p:tgtEl>
              </p:cMediaNode>
            </p:vide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36071" y="1596157"/>
            <a:ext cx="2892829" cy="4524315"/>
          </a:xfrm>
          <a:prstGeom prst="rect">
            <a:avLst/>
          </a:prstGeom>
        </p:spPr>
        <p:txBody>
          <a:bodyPr wrap="square">
            <a:spAutoFit/>
          </a:bodyPr>
          <a:lstStyle/>
          <a:p>
            <a:pPr algn="ctr" fontAlgn="base"/>
            <a:r>
              <a:rPr lang="en-US" dirty="0" smtClean="0">
                <a:latin typeface="XCCW DH A" panose="03050602040000000000" pitchFamily="66" charset="0"/>
              </a:rPr>
              <a:t>Around 20 </a:t>
            </a:r>
            <a:r>
              <a:rPr lang="en-US" dirty="0">
                <a:latin typeface="XCCW DH A" panose="03050602040000000000" pitchFamily="66" charset="0"/>
              </a:rPr>
              <a:t>days before New Year, the government </a:t>
            </a:r>
            <a:r>
              <a:rPr lang="en-US" dirty="0" err="1" smtClean="0">
                <a:latin typeface="XCCW DH A" panose="03050602040000000000" pitchFamily="66" charset="0"/>
              </a:rPr>
              <a:t>organises</a:t>
            </a:r>
            <a:r>
              <a:rPr lang="en-US" dirty="0" smtClean="0">
                <a:latin typeface="XCCW DH A" panose="03050602040000000000" pitchFamily="66" charset="0"/>
              </a:rPr>
              <a:t> </a:t>
            </a:r>
            <a:r>
              <a:rPr lang="en-US" dirty="0">
                <a:latin typeface="XCCW DH A" panose="03050602040000000000" pitchFamily="66" charset="0"/>
              </a:rPr>
              <a:t>a New Year Flower Market in different districts of Hong Kong, selling both dry goods and </a:t>
            </a:r>
            <a:r>
              <a:rPr lang="en-US" dirty="0" smtClean="0">
                <a:latin typeface="XCCW DH A" panose="03050602040000000000" pitchFamily="66" charset="0"/>
              </a:rPr>
              <a:t>flowers.</a:t>
            </a:r>
          </a:p>
          <a:p>
            <a:pPr algn="ctr" fontAlgn="base"/>
            <a:endParaRPr lang="en-US" b="0" i="0" dirty="0">
              <a:solidFill>
                <a:srgbClr val="000000"/>
              </a:solidFill>
              <a:effectLst/>
              <a:latin typeface="XCCW DH A" panose="03050602040000000000" pitchFamily="66" charset="0"/>
            </a:endParaRPr>
          </a:p>
          <a:p>
            <a:pPr algn="ctr" fontAlgn="base"/>
            <a:r>
              <a:rPr lang="en-US" dirty="0">
                <a:latin typeface="XCCW DH A" panose="03050602040000000000" pitchFamily="66" charset="0"/>
              </a:rPr>
              <a:t>The market last until dawn of New Year Day. </a:t>
            </a:r>
            <a:r>
              <a:rPr lang="en-US" dirty="0"/>
              <a:t> </a:t>
            </a:r>
            <a:r>
              <a:rPr lang="en-US" b="0" i="0" dirty="0" smtClean="0">
                <a:solidFill>
                  <a:srgbClr val="000000"/>
                </a:solidFill>
                <a:effectLst/>
                <a:latin typeface="XCCW DH A" panose="03050602040000000000" pitchFamily="66" charset="0"/>
              </a:rPr>
              <a:t> </a:t>
            </a:r>
            <a:endParaRPr lang="en-US" b="0" i="0" dirty="0">
              <a:solidFill>
                <a:srgbClr val="000000"/>
              </a:solidFill>
              <a:effectLst/>
              <a:latin typeface="XCCW DH A" panose="03050602040000000000" pitchFamily="66" charset="0"/>
            </a:endParaRPr>
          </a:p>
        </p:txBody>
      </p:sp>
      <p:pic>
        <p:nvPicPr>
          <p:cNvPr id="2" name="Picture 1"/>
          <p:cNvPicPr>
            <a:picLocks noChangeAspect="1"/>
          </p:cNvPicPr>
          <p:nvPr/>
        </p:nvPicPr>
        <p:blipFill>
          <a:blip r:embed="rId2"/>
          <a:stretch>
            <a:fillRect/>
          </a:stretch>
        </p:blipFill>
        <p:spPr>
          <a:xfrm>
            <a:off x="4223594" y="4441114"/>
            <a:ext cx="2186332" cy="207939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3" name="Picture 2"/>
          <p:cNvPicPr>
            <a:picLocks noChangeAspect="1"/>
          </p:cNvPicPr>
          <p:nvPr/>
        </p:nvPicPr>
        <p:blipFill>
          <a:blip r:embed="rId3"/>
          <a:stretch>
            <a:fillRect/>
          </a:stretch>
        </p:blipFill>
        <p:spPr>
          <a:xfrm>
            <a:off x="3860710" y="1510539"/>
            <a:ext cx="2912100" cy="279307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6" name="Rectangle 5"/>
          <p:cNvSpPr/>
          <p:nvPr/>
        </p:nvSpPr>
        <p:spPr>
          <a:xfrm>
            <a:off x="230163" y="295823"/>
            <a:ext cx="11583382" cy="1077218"/>
          </a:xfrm>
          <a:prstGeom prst="rect">
            <a:avLst/>
          </a:prstGeom>
        </p:spPr>
        <p:txBody>
          <a:bodyPr wrap="square">
            <a:spAutoFit/>
          </a:bodyPr>
          <a:lstStyle/>
          <a:p>
            <a:pPr algn="ctr" fontAlgn="base"/>
            <a:r>
              <a:rPr lang="en-US" sz="3200" b="1" u="sng" dirty="0" smtClean="0">
                <a:latin typeface="XCCW DH A" panose="03050602040000000000" pitchFamily="66" charset="0"/>
              </a:rPr>
              <a:t>How is the New Lunar Year celebrated?</a:t>
            </a:r>
            <a:endParaRPr lang="en-GB" sz="3200" b="1" u="sng" dirty="0">
              <a:latin typeface="XCCW DH A" panose="03050602040000000000" pitchFamily="66" charset="0"/>
            </a:endParaRPr>
          </a:p>
        </p:txBody>
      </p:sp>
      <p:sp>
        <p:nvSpPr>
          <p:cNvPr id="7" name="Rectangle 6"/>
          <p:cNvSpPr/>
          <p:nvPr/>
        </p:nvSpPr>
        <p:spPr>
          <a:xfrm>
            <a:off x="7794012" y="3404028"/>
            <a:ext cx="3743498" cy="3139321"/>
          </a:xfrm>
          <a:prstGeom prst="rect">
            <a:avLst/>
          </a:prstGeom>
        </p:spPr>
        <p:txBody>
          <a:bodyPr wrap="square">
            <a:spAutoFit/>
          </a:bodyPr>
          <a:lstStyle/>
          <a:p>
            <a:pPr algn="ctr" fontAlgn="base"/>
            <a:endParaRPr lang="en-US" b="0" i="0" dirty="0" smtClean="0">
              <a:solidFill>
                <a:srgbClr val="000000"/>
              </a:solidFill>
              <a:effectLst/>
              <a:latin typeface="XCCW DH A" panose="03050602040000000000" pitchFamily="66" charset="0"/>
            </a:endParaRPr>
          </a:p>
          <a:p>
            <a:pPr algn="ctr" fontAlgn="base"/>
            <a:r>
              <a:rPr lang="en-US" b="0" i="0" dirty="0" smtClean="0">
                <a:solidFill>
                  <a:srgbClr val="000000"/>
                </a:solidFill>
                <a:effectLst/>
                <a:latin typeface="XCCW DH A" panose="03050602040000000000" pitchFamily="66" charset="0"/>
              </a:rPr>
              <a:t>It’s a long upheld Chinese tradition to hang bright red banners with messages of good luck and fortune for the new year. </a:t>
            </a:r>
          </a:p>
          <a:p>
            <a:pPr algn="ctr" fontAlgn="base"/>
            <a:endParaRPr lang="en-US" dirty="0">
              <a:solidFill>
                <a:srgbClr val="000000"/>
              </a:solidFill>
              <a:latin typeface="XCCW DH A" panose="03050602040000000000" pitchFamily="66" charset="0"/>
            </a:endParaRPr>
          </a:p>
          <a:p>
            <a:pPr algn="ctr" fontAlgn="base"/>
            <a:r>
              <a:rPr lang="en-US" b="0" i="0" dirty="0" smtClean="0">
                <a:solidFill>
                  <a:srgbClr val="000000"/>
                </a:solidFill>
                <a:effectLst/>
                <a:latin typeface="XCCW DH A" panose="03050602040000000000" pitchFamily="66" charset="0"/>
              </a:rPr>
              <a:t>We call it “Fai Chun” in Cantonese.</a:t>
            </a:r>
            <a:endParaRPr lang="en-GB" dirty="0"/>
          </a:p>
        </p:txBody>
      </p:sp>
      <p:pic>
        <p:nvPicPr>
          <p:cNvPr id="8" name="Picture 7"/>
          <p:cNvPicPr>
            <a:picLocks noChangeAspect="1"/>
          </p:cNvPicPr>
          <p:nvPr/>
        </p:nvPicPr>
        <p:blipFill>
          <a:blip r:embed="rId4"/>
          <a:stretch>
            <a:fillRect/>
          </a:stretch>
        </p:blipFill>
        <p:spPr>
          <a:xfrm>
            <a:off x="8083242" y="1608764"/>
            <a:ext cx="3165038" cy="177242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3651128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59966" y="3458092"/>
            <a:ext cx="6260779" cy="2831544"/>
          </a:xfrm>
          <a:prstGeom prst="rect">
            <a:avLst/>
          </a:prstGeom>
        </p:spPr>
        <p:txBody>
          <a:bodyPr wrap="square">
            <a:spAutoFit/>
          </a:bodyPr>
          <a:lstStyle/>
          <a:p>
            <a:pPr algn="ctr" fontAlgn="base"/>
            <a:r>
              <a:rPr lang="en-US" sz="2000" b="1" dirty="0" smtClean="0">
                <a:latin typeface="XCCW DH A" panose="03050602040000000000" pitchFamily="66" charset="0"/>
              </a:rPr>
              <a:t>Jason’s family says:</a:t>
            </a:r>
          </a:p>
          <a:p>
            <a:pPr algn="ctr" fontAlgn="base"/>
            <a:r>
              <a:rPr lang="en-US" sz="2000" b="1" dirty="0" smtClean="0">
                <a:latin typeface="XCCW DH A" panose="03050602040000000000" pitchFamily="66" charset="0"/>
              </a:rPr>
              <a:t> </a:t>
            </a:r>
          </a:p>
          <a:p>
            <a:pPr algn="ctr" fontAlgn="base"/>
            <a:r>
              <a:rPr lang="en-US" sz="2000" dirty="0" smtClean="0">
                <a:latin typeface="XCCW DH A" panose="03050602040000000000" pitchFamily="66" charset="0"/>
              </a:rPr>
              <a:t>“During </a:t>
            </a:r>
            <a:r>
              <a:rPr lang="en-US" sz="2000" dirty="0">
                <a:latin typeface="XCCW DH A" panose="03050602040000000000" pitchFamily="66" charset="0"/>
              </a:rPr>
              <a:t>New Year we travel around Hong Kong to visit our relatives and friends, wear red jumper or traditional New Year outfit. </a:t>
            </a:r>
            <a:r>
              <a:rPr lang="en-US" sz="2000" dirty="0" smtClean="0">
                <a:latin typeface="XCCW DH A" panose="03050602040000000000" pitchFamily="66" charset="0"/>
              </a:rPr>
              <a:t>Celebration decorations </a:t>
            </a:r>
            <a:r>
              <a:rPr lang="en-US" sz="2000" dirty="0">
                <a:latin typeface="XCCW DH A" panose="03050602040000000000" pitchFamily="66" charset="0"/>
              </a:rPr>
              <a:t>will be found </a:t>
            </a:r>
            <a:r>
              <a:rPr lang="en-US" sz="2000" dirty="0" smtClean="0">
                <a:latin typeface="XCCW DH A" panose="03050602040000000000" pitchFamily="66" charset="0"/>
              </a:rPr>
              <a:t>everywhere.”</a:t>
            </a:r>
            <a:endParaRPr lang="en-US" sz="2000" dirty="0">
              <a:latin typeface="XCCW DH A" panose="03050602040000000000" pitchFamily="66" charset="0"/>
            </a:endParaRPr>
          </a:p>
          <a:p>
            <a:r>
              <a:rPr lang="en-US" b="0" i="0" dirty="0" smtClean="0">
                <a:solidFill>
                  <a:srgbClr val="000000"/>
                </a:solidFill>
                <a:effectLst/>
                <a:latin typeface="XCCW DH A" panose="03050602040000000000" pitchFamily="66" charset="0"/>
              </a:rPr>
              <a:t> </a:t>
            </a:r>
            <a:endParaRPr lang="en-US" b="0" i="0" dirty="0">
              <a:solidFill>
                <a:srgbClr val="000000"/>
              </a:solidFill>
              <a:effectLst/>
              <a:latin typeface="XCCW DH A" panose="03050602040000000000" pitchFamily="66" charset="0"/>
            </a:endParaRPr>
          </a:p>
        </p:txBody>
      </p:sp>
      <p:sp>
        <p:nvSpPr>
          <p:cNvPr id="11" name="Rectangle 10"/>
          <p:cNvSpPr/>
          <p:nvPr/>
        </p:nvSpPr>
        <p:spPr>
          <a:xfrm>
            <a:off x="1220674" y="1153196"/>
            <a:ext cx="5339364" cy="1569660"/>
          </a:xfrm>
          <a:prstGeom prst="rect">
            <a:avLst/>
          </a:prstGeom>
        </p:spPr>
        <p:txBody>
          <a:bodyPr wrap="square">
            <a:spAutoFit/>
          </a:bodyPr>
          <a:lstStyle/>
          <a:p>
            <a:pPr algn="ctr" fontAlgn="base"/>
            <a:r>
              <a:rPr lang="en-US" sz="3200" b="1" u="sng" dirty="0" smtClean="0">
                <a:latin typeface="XCCW DH A" panose="03050602040000000000" pitchFamily="66" charset="0"/>
              </a:rPr>
              <a:t>How is the New Lunar Year celebrated?</a:t>
            </a:r>
            <a:endParaRPr lang="en-GB" sz="3200" b="1" u="sng" dirty="0">
              <a:latin typeface="XCCW DH A" panose="03050602040000000000" pitchFamily="66" charset="0"/>
            </a:endParaRPr>
          </a:p>
        </p:txBody>
      </p:sp>
    </p:spTree>
    <p:extLst>
      <p:ext uri="{BB962C8B-B14F-4D97-AF65-F5344CB8AC3E}">
        <p14:creationId xmlns:p14="http://schemas.microsoft.com/office/powerpoint/2010/main" val="37949159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151354" y="236186"/>
            <a:ext cx="6536341" cy="5093702"/>
          </a:xfrm>
          <a:prstGeom prst="rect">
            <a:avLst/>
          </a:prstGeom>
        </p:spPr>
        <p:txBody>
          <a:bodyPr wrap="square">
            <a:spAutoFit/>
          </a:bodyPr>
          <a:lstStyle/>
          <a:p>
            <a:pPr algn="ctr"/>
            <a:r>
              <a:rPr lang="en-US" b="1" dirty="0" smtClean="0">
                <a:latin typeface="XCCW DH A" panose="03050602040000000000" pitchFamily="66" charset="0"/>
              </a:rPr>
              <a:t>Elsie-May’s mum says:</a:t>
            </a:r>
          </a:p>
          <a:p>
            <a:pPr algn="ctr"/>
            <a:endParaRPr lang="en-US" sz="1700" b="1" dirty="0" smtClean="0">
              <a:latin typeface="XCCW DH A" panose="03050602040000000000" pitchFamily="66" charset="0"/>
            </a:endParaRPr>
          </a:p>
          <a:p>
            <a:pPr algn="ctr"/>
            <a:r>
              <a:rPr lang="en-US" sz="1700" dirty="0" smtClean="0">
                <a:latin typeface="XCCW DH A" panose="03050602040000000000" pitchFamily="66" charset="0"/>
              </a:rPr>
              <a:t>“I </a:t>
            </a:r>
            <a:r>
              <a:rPr lang="en-US" sz="1700" dirty="0">
                <a:latin typeface="XCCW DH A" panose="03050602040000000000" pitchFamily="66" charset="0"/>
              </a:rPr>
              <a:t>am originally from South West China, Sichuan Province. </a:t>
            </a:r>
            <a:endParaRPr lang="en-US" sz="1700" dirty="0" smtClean="0">
              <a:latin typeface="XCCW DH A" panose="03050602040000000000" pitchFamily="66" charset="0"/>
            </a:endParaRPr>
          </a:p>
          <a:p>
            <a:pPr algn="ctr"/>
            <a:endParaRPr lang="en-US" sz="1700" dirty="0">
              <a:latin typeface="XCCW DH A" panose="03050602040000000000" pitchFamily="66" charset="0"/>
            </a:endParaRPr>
          </a:p>
          <a:p>
            <a:pPr algn="ctr"/>
            <a:r>
              <a:rPr lang="en-US" sz="1700" dirty="0" smtClean="0">
                <a:latin typeface="XCCW DH A" panose="03050602040000000000" pitchFamily="66" charset="0"/>
              </a:rPr>
              <a:t>In </a:t>
            </a:r>
            <a:r>
              <a:rPr lang="en-US" sz="1700" dirty="0">
                <a:latin typeface="XCCW DH A" panose="03050602040000000000" pitchFamily="66" charset="0"/>
              </a:rPr>
              <a:t>my hometown, during Chinese New Year’s Eve, the most important thing is: family members get together and have family dinner together. </a:t>
            </a:r>
            <a:r>
              <a:rPr lang="en-US" sz="1700" dirty="0" smtClean="0">
                <a:latin typeface="XCCW DH A" panose="03050602040000000000" pitchFamily="66" charset="0"/>
              </a:rPr>
              <a:t>This </a:t>
            </a:r>
            <a:r>
              <a:rPr lang="en-US" sz="1700" dirty="0">
                <a:latin typeface="XCCW DH A" panose="03050602040000000000" pitchFamily="66" charset="0"/>
              </a:rPr>
              <a:t>dinner can last from midday up to midnight! </a:t>
            </a:r>
            <a:endParaRPr lang="en-US" sz="1700" dirty="0" smtClean="0">
              <a:latin typeface="XCCW DH A" panose="03050602040000000000" pitchFamily="66" charset="0"/>
            </a:endParaRPr>
          </a:p>
          <a:p>
            <a:pPr algn="ctr"/>
            <a:endParaRPr lang="en-US" sz="1700" dirty="0">
              <a:latin typeface="XCCW DH A" panose="03050602040000000000" pitchFamily="66" charset="0"/>
            </a:endParaRPr>
          </a:p>
          <a:p>
            <a:pPr algn="ctr"/>
            <a:r>
              <a:rPr lang="en-US" sz="1700" dirty="0" smtClean="0">
                <a:latin typeface="XCCW DH A" panose="03050602040000000000" pitchFamily="66" charset="0"/>
              </a:rPr>
              <a:t>We </a:t>
            </a:r>
            <a:r>
              <a:rPr lang="en-US" sz="1700" dirty="0">
                <a:latin typeface="XCCW DH A" panose="03050602040000000000" pitchFamily="66" charset="0"/>
              </a:rPr>
              <a:t>have the tradition to make lots of nice food with various types of dishes, each dish representing special meanings to bless the good fortune of the New Year</a:t>
            </a:r>
            <a:r>
              <a:rPr lang="en-US" sz="1700" dirty="0" smtClean="0">
                <a:latin typeface="XCCW DH A" panose="03050602040000000000" pitchFamily="66" charset="0"/>
              </a:rPr>
              <a:t>. We plan to make dumplings, even though these are traditionally from Northern China.”</a:t>
            </a:r>
          </a:p>
          <a:p>
            <a:endParaRPr lang="en-US" dirty="0">
              <a:latin typeface="XCCW DH A" panose="03050602040000000000" pitchFamily="66" charset="0"/>
            </a:endParaRPr>
          </a:p>
        </p:txBody>
      </p:sp>
      <p:pic>
        <p:nvPicPr>
          <p:cNvPr id="2" name="Picture 1" descr="A Bite of Life in SF: Szechuan Cuisine_Chili Peppe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7093" y="3314758"/>
            <a:ext cx="3945826" cy="267669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7" name="Rectangle 6"/>
          <p:cNvSpPr/>
          <p:nvPr/>
        </p:nvSpPr>
        <p:spPr>
          <a:xfrm>
            <a:off x="415842" y="720934"/>
            <a:ext cx="4317077" cy="2062103"/>
          </a:xfrm>
          <a:prstGeom prst="rect">
            <a:avLst/>
          </a:prstGeom>
        </p:spPr>
        <p:txBody>
          <a:bodyPr wrap="square">
            <a:spAutoFit/>
          </a:bodyPr>
          <a:lstStyle/>
          <a:p>
            <a:pPr algn="ctr" fontAlgn="base"/>
            <a:r>
              <a:rPr lang="en-US" sz="3200" b="1" u="sng" dirty="0" smtClean="0">
                <a:latin typeface="XCCW DH A" panose="03050602040000000000" pitchFamily="66" charset="0"/>
              </a:rPr>
              <a:t>How is the New Lunar Year celebrated?</a:t>
            </a:r>
            <a:endParaRPr lang="en-GB" sz="3200" b="1" u="sng" dirty="0">
              <a:latin typeface="XCCW DH A" panose="03050602040000000000" pitchFamily="66" charset="0"/>
            </a:endParaRPr>
          </a:p>
        </p:txBody>
      </p:sp>
      <p:cxnSp>
        <p:nvCxnSpPr>
          <p:cNvPr id="8" name="Straight Arrow Connector 7"/>
          <p:cNvCxnSpPr/>
          <p:nvPr/>
        </p:nvCxnSpPr>
        <p:spPr>
          <a:xfrm flipH="1">
            <a:off x="3195687" y="3630642"/>
            <a:ext cx="2207847" cy="1188719"/>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pic>
        <p:nvPicPr>
          <p:cNvPr id="11" name="Picture 10" descr="Foodista | 5 Chinese &lt;strong&gt;Dumplings&lt;/strong&gt; Recipes for the &lt;strong&gt;Lunar&lt;/strong&gt; &lt;strong&gt;New&lt;/strong&gt; &lt;strong&gt;Year&lt;/strong&gt;"/>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165219" y="4997538"/>
            <a:ext cx="2508609" cy="165311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786250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84288" y="1898643"/>
            <a:ext cx="6727768" cy="4708981"/>
          </a:xfrm>
          <a:prstGeom prst="rect">
            <a:avLst/>
          </a:prstGeom>
        </p:spPr>
        <p:txBody>
          <a:bodyPr wrap="square">
            <a:spAutoFit/>
          </a:bodyPr>
          <a:lstStyle/>
          <a:p>
            <a:pPr algn="ctr" fontAlgn="base"/>
            <a:endParaRPr lang="en-GB" sz="2000" b="1" dirty="0" smtClean="0">
              <a:latin typeface="XCCW DH A" panose="03050602040000000000" pitchFamily="66" charset="0"/>
            </a:endParaRPr>
          </a:p>
          <a:p>
            <a:pPr algn="ctr" fontAlgn="base"/>
            <a:r>
              <a:rPr lang="en-GB" sz="2000" b="1" dirty="0" smtClean="0">
                <a:latin typeface="XCCW DH A" panose="03050602040000000000" pitchFamily="66" charset="0"/>
              </a:rPr>
              <a:t>Sion’s mum,</a:t>
            </a:r>
            <a:r>
              <a:rPr lang="en-GB" sz="2000" b="1" dirty="0">
                <a:latin typeface="XCCW DH A" panose="03050602040000000000" pitchFamily="66" charset="0"/>
              </a:rPr>
              <a:t> </a:t>
            </a:r>
            <a:r>
              <a:rPr lang="en-GB" sz="2000" b="1" dirty="0" smtClean="0">
                <a:latin typeface="XCCW DH A" panose="03050602040000000000" pitchFamily="66" charset="0"/>
              </a:rPr>
              <a:t>says:</a:t>
            </a:r>
            <a:endParaRPr lang="en-GB" sz="2000" b="0" i="0" dirty="0">
              <a:solidFill>
                <a:srgbClr val="000000"/>
              </a:solidFill>
              <a:effectLst/>
              <a:latin typeface="XCCW DH A" panose="03050602040000000000" pitchFamily="66" charset="0"/>
            </a:endParaRPr>
          </a:p>
          <a:p>
            <a:pPr algn="ctr" fontAlgn="base"/>
            <a:r>
              <a:rPr lang="en-US" sz="2000" dirty="0" smtClean="0">
                <a:latin typeface="XCCW DH A" panose="03050602040000000000" pitchFamily="66" charset="0"/>
              </a:rPr>
              <a:t>“Many </a:t>
            </a:r>
            <a:r>
              <a:rPr lang="en-US" sz="2000" dirty="0">
                <a:latin typeface="XCCW DH A" panose="03050602040000000000" pitchFamily="66" charset="0"/>
              </a:rPr>
              <a:t>things are red, which represents fire. Why is that? As there’s a myth in China. In the ancient time, there was a monster called ‘year’ </a:t>
            </a:r>
            <a:endParaRPr lang="en-US" sz="2000" dirty="0" smtClean="0">
              <a:latin typeface="XCCW DH A" panose="03050602040000000000" pitchFamily="66" charset="0"/>
            </a:endParaRPr>
          </a:p>
          <a:p>
            <a:pPr algn="ctr" fontAlgn="base"/>
            <a:r>
              <a:rPr lang="en-US" sz="2000" dirty="0" smtClean="0">
                <a:latin typeface="XCCW DH A" panose="03050602040000000000" pitchFamily="66" charset="0"/>
              </a:rPr>
              <a:t>(</a:t>
            </a:r>
            <a:r>
              <a:rPr lang="en-US" sz="2000" dirty="0">
                <a:latin typeface="XCCW DH A" panose="03050602040000000000" pitchFamily="66" charset="0"/>
              </a:rPr>
              <a:t>年 </a:t>
            </a:r>
            <a:r>
              <a:rPr lang="en-US" sz="2000" dirty="0" err="1">
                <a:latin typeface="XCCW DH A" panose="03050602040000000000" pitchFamily="66" charset="0"/>
              </a:rPr>
              <a:t>nián</a:t>
            </a:r>
            <a:r>
              <a:rPr lang="en-US" sz="2000" dirty="0">
                <a:latin typeface="XCCW DH A" panose="03050602040000000000" pitchFamily="66" charset="0"/>
              </a:rPr>
              <a:t>). It attacks people in the village. But it’s afraid of fire. Later, people put red couplets on the door to scare the monster away. So one of the reasons we okay fireworks during new year is also because we want to scare the monsters away</a:t>
            </a:r>
            <a:r>
              <a:rPr lang="en-US" sz="2000" dirty="0" smtClean="0">
                <a:latin typeface="XCCW DH A" panose="03050602040000000000" pitchFamily="66" charset="0"/>
              </a:rPr>
              <a:t>.”</a:t>
            </a:r>
            <a:endParaRPr lang="en-US" sz="2000" b="0" i="0" dirty="0">
              <a:solidFill>
                <a:srgbClr val="000000"/>
              </a:solidFill>
              <a:effectLst/>
              <a:latin typeface="XCCW DH A" panose="03050602040000000000" pitchFamily="66" charset="0"/>
            </a:endParaRPr>
          </a:p>
        </p:txBody>
      </p:sp>
      <p:pic>
        <p:nvPicPr>
          <p:cNvPr id="3" name="Picture 2"/>
          <p:cNvPicPr>
            <a:picLocks noChangeAspect="1"/>
          </p:cNvPicPr>
          <p:nvPr/>
        </p:nvPicPr>
        <p:blipFill rotWithShape="1">
          <a:blip r:embed="rId2"/>
          <a:srcRect b="72619"/>
          <a:stretch/>
        </p:blipFill>
        <p:spPr>
          <a:xfrm>
            <a:off x="7943776" y="582990"/>
            <a:ext cx="3361533" cy="164482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2" name="Rectangle 1"/>
          <p:cNvSpPr/>
          <p:nvPr/>
        </p:nvSpPr>
        <p:spPr>
          <a:xfrm>
            <a:off x="584288" y="310687"/>
            <a:ext cx="6727768" cy="1569660"/>
          </a:xfrm>
          <a:prstGeom prst="rect">
            <a:avLst/>
          </a:prstGeom>
        </p:spPr>
        <p:txBody>
          <a:bodyPr wrap="square">
            <a:spAutoFit/>
          </a:bodyPr>
          <a:lstStyle/>
          <a:p>
            <a:pPr algn="ctr" fontAlgn="base"/>
            <a:r>
              <a:rPr lang="en-US" sz="3200" b="1" u="sng" dirty="0">
                <a:latin typeface="XCCW DH A" panose="03050602040000000000" pitchFamily="66" charset="0"/>
              </a:rPr>
              <a:t>Why is the </a:t>
            </a:r>
            <a:r>
              <a:rPr lang="en-US" sz="3200" b="1" u="sng" dirty="0" err="1">
                <a:latin typeface="XCCW DH A" panose="03050602040000000000" pitchFamily="66" charset="0"/>
              </a:rPr>
              <a:t>colour</a:t>
            </a:r>
            <a:r>
              <a:rPr lang="en-US" sz="3200" b="1" u="sng" dirty="0">
                <a:latin typeface="XCCW DH A" panose="03050602040000000000" pitchFamily="66" charset="0"/>
              </a:rPr>
              <a:t> red important during Chinese New Year?</a:t>
            </a:r>
            <a:endParaRPr lang="en-GB" sz="3200" b="1" u="sng" dirty="0">
              <a:latin typeface="XCCW DH A" panose="03050602040000000000" pitchFamily="66" charset="0"/>
            </a:endParaRPr>
          </a:p>
        </p:txBody>
      </p:sp>
      <p:sp>
        <p:nvSpPr>
          <p:cNvPr id="5" name="TextBox 4"/>
          <p:cNvSpPr txBox="1"/>
          <p:nvPr/>
        </p:nvSpPr>
        <p:spPr>
          <a:xfrm>
            <a:off x="7943776" y="182880"/>
            <a:ext cx="3468004" cy="400110"/>
          </a:xfrm>
          <a:prstGeom prst="rect">
            <a:avLst/>
          </a:prstGeom>
          <a:noFill/>
        </p:spPr>
        <p:txBody>
          <a:bodyPr wrap="square" rtlCol="0">
            <a:spAutoFit/>
          </a:bodyPr>
          <a:lstStyle/>
          <a:p>
            <a:r>
              <a:rPr lang="en-US" sz="2000" b="1" dirty="0" smtClean="0">
                <a:latin typeface="XCCW DH A" panose="03050602040000000000" pitchFamily="66" charset="0"/>
              </a:rPr>
              <a:t>Jada’s mum says:</a:t>
            </a:r>
            <a:endParaRPr lang="en-GB" sz="2000" b="1" dirty="0">
              <a:latin typeface="XCCW DH A" panose="03050602040000000000" pitchFamily="66" charset="0"/>
            </a:endParaRPr>
          </a:p>
        </p:txBody>
      </p:sp>
    </p:spTree>
    <p:extLst>
      <p:ext uri="{BB962C8B-B14F-4D97-AF65-F5344CB8AC3E}">
        <p14:creationId xmlns:p14="http://schemas.microsoft.com/office/powerpoint/2010/main" val="40854959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96968" y="238543"/>
            <a:ext cx="5439061" cy="6463308"/>
          </a:xfrm>
          <a:prstGeom prst="rect">
            <a:avLst/>
          </a:prstGeom>
        </p:spPr>
        <p:txBody>
          <a:bodyPr wrap="square">
            <a:spAutoFit/>
          </a:bodyPr>
          <a:lstStyle/>
          <a:p>
            <a:pPr fontAlgn="base"/>
            <a:r>
              <a:rPr lang="en-US" b="1" dirty="0" err="1" smtClean="0">
                <a:latin typeface="XCCW DH A" panose="03050602040000000000" pitchFamily="66" charset="0"/>
              </a:rPr>
              <a:t>Kangrui</a:t>
            </a:r>
            <a:r>
              <a:rPr lang="en-US" b="1" dirty="0" smtClean="0">
                <a:latin typeface="XCCW DH A" panose="03050602040000000000" pitchFamily="66" charset="0"/>
              </a:rPr>
              <a:t> </a:t>
            </a:r>
            <a:r>
              <a:rPr lang="en-US" b="1" dirty="0">
                <a:latin typeface="XCCW DH A" panose="03050602040000000000" pitchFamily="66" charset="0"/>
              </a:rPr>
              <a:t>(Ray)’s father, Cherry </a:t>
            </a:r>
            <a:r>
              <a:rPr lang="en-US" b="1" dirty="0" smtClean="0">
                <a:latin typeface="XCCW DH A" panose="03050602040000000000" pitchFamily="66" charset="0"/>
              </a:rPr>
              <a:t>class, says:</a:t>
            </a:r>
          </a:p>
          <a:p>
            <a:pPr fontAlgn="base"/>
            <a:endParaRPr lang="en-US" dirty="0">
              <a:latin typeface="XCCW DH A" panose="03050602040000000000" pitchFamily="66" charset="0"/>
            </a:endParaRPr>
          </a:p>
          <a:p>
            <a:pPr fontAlgn="base"/>
            <a:r>
              <a:rPr lang="en-US" dirty="0" smtClean="0">
                <a:latin typeface="XCCW DH A" panose="03050602040000000000" pitchFamily="66" charset="0"/>
              </a:rPr>
              <a:t>“I </a:t>
            </a:r>
            <a:r>
              <a:rPr lang="en-US" dirty="0">
                <a:latin typeface="XCCW DH A" panose="03050602040000000000" pitchFamily="66" charset="0"/>
              </a:rPr>
              <a:t>come from Nanjing, in eastern China near Shanghai, and during Chinese new year we usually celebrated it by participating/watching traditional dragon </a:t>
            </a:r>
            <a:r>
              <a:rPr lang="en-US" dirty="0" smtClean="0">
                <a:latin typeface="XCCW DH A" panose="03050602040000000000" pitchFamily="66" charset="0"/>
              </a:rPr>
              <a:t>dancing, </a:t>
            </a:r>
            <a:r>
              <a:rPr lang="en-US" dirty="0">
                <a:latin typeface="XCCW DH A" panose="03050602040000000000" pitchFamily="66" charset="0"/>
              </a:rPr>
              <a:t>receiving lucky money in red envelopes </a:t>
            </a:r>
            <a:r>
              <a:rPr lang="en-US" dirty="0" smtClean="0">
                <a:latin typeface="XCCW DH A" panose="03050602040000000000" pitchFamily="66" charset="0"/>
              </a:rPr>
              <a:t>from </a:t>
            </a:r>
            <a:r>
              <a:rPr lang="en-US" dirty="0">
                <a:latin typeface="XCCW DH A" panose="03050602040000000000" pitchFamily="66" charset="0"/>
              </a:rPr>
              <a:t>elder family members (e.g., granny and grandpa), and having lots of delicious food.</a:t>
            </a:r>
          </a:p>
          <a:p>
            <a:pPr fontAlgn="base"/>
            <a:r>
              <a:rPr lang="en-US" dirty="0">
                <a:latin typeface="XCCW DH A" panose="03050602040000000000" pitchFamily="66" charset="0"/>
              </a:rPr>
              <a:t/>
            </a:r>
            <a:br>
              <a:rPr lang="en-US" dirty="0">
                <a:latin typeface="XCCW DH A" panose="03050602040000000000" pitchFamily="66" charset="0"/>
              </a:rPr>
            </a:br>
            <a:endParaRPr lang="en-US" dirty="0">
              <a:latin typeface="XCCW DH A" panose="03050602040000000000" pitchFamily="66" charset="0"/>
            </a:endParaRPr>
          </a:p>
          <a:p>
            <a:pPr fontAlgn="base"/>
            <a:r>
              <a:rPr lang="en-US" dirty="0">
                <a:latin typeface="XCCW DH A" panose="03050602040000000000" pitchFamily="66" charset="0"/>
              </a:rPr>
              <a:t>Ray’s mother Alice </a:t>
            </a:r>
            <a:r>
              <a:rPr lang="en-US" dirty="0" smtClean="0">
                <a:latin typeface="XCCW DH A" panose="03050602040000000000" pitchFamily="66" charset="0"/>
              </a:rPr>
              <a:t>comes </a:t>
            </a:r>
            <a:r>
              <a:rPr lang="en-US" dirty="0">
                <a:latin typeface="XCCW DH A" panose="03050602040000000000" pitchFamily="66" charset="0"/>
              </a:rPr>
              <a:t>from Henan Province in </a:t>
            </a:r>
            <a:r>
              <a:rPr lang="en-US" dirty="0" smtClean="0">
                <a:latin typeface="XCCW DH A" panose="03050602040000000000" pitchFamily="66" charset="0"/>
              </a:rPr>
              <a:t>Northern </a:t>
            </a:r>
            <a:r>
              <a:rPr lang="en-US" dirty="0">
                <a:latin typeface="XCCW DH A" panose="03050602040000000000" pitchFamily="66" charset="0"/>
              </a:rPr>
              <a:t>China, and they have similar traditions to celebrate Chinese New Year, but the food are slightly different</a:t>
            </a:r>
            <a:r>
              <a:rPr lang="en-US" dirty="0" smtClean="0">
                <a:latin typeface="XCCW DH A" panose="03050602040000000000" pitchFamily="66" charset="0"/>
              </a:rPr>
              <a:t>.”</a:t>
            </a:r>
            <a:endParaRPr lang="en-US" dirty="0">
              <a:latin typeface="XCCW DH A" panose="03050602040000000000" pitchFamily="66" charset="0"/>
            </a:endParaRPr>
          </a:p>
          <a:p>
            <a:pPr algn="ctr" fontAlgn="base"/>
            <a:r>
              <a:rPr lang="en-US" dirty="0"/>
              <a:t> </a:t>
            </a:r>
            <a:r>
              <a:rPr lang="en-US" b="0" i="0" dirty="0" smtClean="0">
                <a:solidFill>
                  <a:srgbClr val="000000"/>
                </a:solidFill>
                <a:effectLst/>
                <a:latin typeface="XCCW DH A" panose="03050602040000000000" pitchFamily="66" charset="0"/>
              </a:rPr>
              <a:t> </a:t>
            </a:r>
            <a:endParaRPr lang="en-US" b="0" i="0" dirty="0">
              <a:solidFill>
                <a:srgbClr val="000000"/>
              </a:solidFill>
              <a:effectLst/>
              <a:latin typeface="XCCW DH A" panose="03050602040000000000" pitchFamily="66" charset="0"/>
            </a:endParaRPr>
          </a:p>
        </p:txBody>
      </p:sp>
      <p:pic>
        <p:nvPicPr>
          <p:cNvPr id="5" name="Picture 4"/>
          <p:cNvPicPr>
            <a:picLocks noChangeAspect="1"/>
          </p:cNvPicPr>
          <p:nvPr/>
        </p:nvPicPr>
        <p:blipFill>
          <a:blip r:embed="rId2"/>
          <a:stretch>
            <a:fillRect/>
          </a:stretch>
        </p:blipFill>
        <p:spPr>
          <a:xfrm>
            <a:off x="6948832" y="400655"/>
            <a:ext cx="3514725" cy="193357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6" name="Picture 5"/>
          <p:cNvPicPr>
            <a:picLocks noChangeAspect="1"/>
          </p:cNvPicPr>
          <p:nvPr/>
        </p:nvPicPr>
        <p:blipFill>
          <a:blip r:embed="rId3"/>
          <a:stretch>
            <a:fillRect/>
          </a:stretch>
        </p:blipFill>
        <p:spPr>
          <a:xfrm rot="10800000">
            <a:off x="6528922" y="2546612"/>
            <a:ext cx="4354546" cy="415523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8196017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55902" y="457168"/>
            <a:ext cx="3568932" cy="2031325"/>
          </a:xfrm>
          <a:prstGeom prst="rect">
            <a:avLst/>
          </a:prstGeom>
        </p:spPr>
        <p:txBody>
          <a:bodyPr wrap="square">
            <a:spAutoFit/>
          </a:bodyPr>
          <a:lstStyle/>
          <a:p>
            <a:pPr fontAlgn="base"/>
            <a:r>
              <a:rPr lang="en-US" b="0" i="0" dirty="0" smtClean="0">
                <a:solidFill>
                  <a:srgbClr val="000000"/>
                </a:solidFill>
                <a:effectLst/>
                <a:latin typeface="XCCW DH A" panose="03050602040000000000" pitchFamily="66" charset="0"/>
              </a:rPr>
              <a:t>Jada’s mother is from Hong Kong and her father is from England. She says:</a:t>
            </a:r>
          </a:p>
          <a:p>
            <a:pPr fontAlgn="base"/>
            <a:endParaRPr lang="en-US" dirty="0">
              <a:solidFill>
                <a:srgbClr val="000000"/>
              </a:solidFill>
              <a:latin typeface="XCCW DH A" panose="03050602040000000000" pitchFamily="66" charset="0"/>
            </a:endParaRPr>
          </a:p>
          <a:p>
            <a:pPr fontAlgn="base"/>
            <a:r>
              <a:rPr lang="en-US" b="0" i="0" dirty="0" smtClean="0">
                <a:solidFill>
                  <a:srgbClr val="000000"/>
                </a:solidFill>
                <a:effectLst/>
                <a:latin typeface="XCCW DH A" panose="03050602040000000000" pitchFamily="66" charset="0"/>
              </a:rPr>
              <a:t/>
            </a:r>
            <a:br>
              <a:rPr lang="en-US" b="0" i="0" dirty="0" smtClean="0">
                <a:solidFill>
                  <a:srgbClr val="000000"/>
                </a:solidFill>
                <a:effectLst/>
                <a:latin typeface="XCCW DH A" panose="03050602040000000000" pitchFamily="66" charset="0"/>
              </a:rPr>
            </a:br>
            <a:r>
              <a:rPr lang="en-US" b="0" i="0" dirty="0" smtClean="0">
                <a:solidFill>
                  <a:srgbClr val="000000"/>
                </a:solidFill>
                <a:effectLst/>
                <a:latin typeface="XCCW DH A" panose="03050602040000000000" pitchFamily="66" charset="0"/>
              </a:rPr>
              <a:t> </a:t>
            </a:r>
            <a:endParaRPr lang="en-US" b="0" i="0" dirty="0">
              <a:solidFill>
                <a:srgbClr val="000000"/>
              </a:solidFill>
              <a:effectLst/>
              <a:latin typeface="XCCW DH A" panose="03050602040000000000" pitchFamily="66" charset="0"/>
            </a:endParaRPr>
          </a:p>
        </p:txBody>
      </p:sp>
      <p:pic>
        <p:nvPicPr>
          <p:cNvPr id="5" name="Picture 4"/>
          <p:cNvPicPr>
            <a:picLocks noChangeAspect="1"/>
          </p:cNvPicPr>
          <p:nvPr/>
        </p:nvPicPr>
        <p:blipFill>
          <a:blip r:embed="rId2"/>
          <a:stretch>
            <a:fillRect/>
          </a:stretch>
        </p:blipFill>
        <p:spPr>
          <a:xfrm>
            <a:off x="349670" y="1694233"/>
            <a:ext cx="2732837" cy="478593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2" name="Picture 1" descr="GLOBAL AWARENESS 101 - Let your VOICE be heard and get ..."/>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57908" y="2282576"/>
            <a:ext cx="3682879" cy="349873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cxnSp>
        <p:nvCxnSpPr>
          <p:cNvPr id="7" name="Straight Arrow Connector 6"/>
          <p:cNvCxnSpPr/>
          <p:nvPr/>
        </p:nvCxnSpPr>
        <p:spPr>
          <a:xfrm>
            <a:off x="3560195" y="1472830"/>
            <a:ext cx="2325216" cy="3428245"/>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sp>
        <p:nvSpPr>
          <p:cNvPr id="9" name="Rectangle 8"/>
          <p:cNvSpPr/>
          <p:nvPr/>
        </p:nvSpPr>
        <p:spPr>
          <a:xfrm>
            <a:off x="4572613" y="308688"/>
            <a:ext cx="6727768" cy="1077218"/>
          </a:xfrm>
          <a:prstGeom prst="rect">
            <a:avLst/>
          </a:prstGeom>
        </p:spPr>
        <p:txBody>
          <a:bodyPr wrap="square">
            <a:spAutoFit/>
          </a:bodyPr>
          <a:lstStyle/>
          <a:p>
            <a:pPr algn="ctr" fontAlgn="base"/>
            <a:r>
              <a:rPr lang="en-US" sz="3200" b="1" u="sng" dirty="0" smtClean="0">
                <a:latin typeface="XCCW DH A" panose="03050602040000000000" pitchFamily="66" charset="0"/>
              </a:rPr>
              <a:t>What is eaten during Chinese New Year?</a:t>
            </a:r>
            <a:endParaRPr lang="en-GB" sz="3200" b="1" u="sng" dirty="0">
              <a:latin typeface="XCCW DH A" panose="03050602040000000000" pitchFamily="66" charset="0"/>
            </a:endParaRPr>
          </a:p>
        </p:txBody>
      </p:sp>
      <p:sp>
        <p:nvSpPr>
          <p:cNvPr id="10" name="Rectangle 9"/>
          <p:cNvSpPr/>
          <p:nvPr/>
        </p:nvSpPr>
        <p:spPr>
          <a:xfrm>
            <a:off x="6916188" y="1695797"/>
            <a:ext cx="4838007" cy="5078313"/>
          </a:xfrm>
          <a:prstGeom prst="rect">
            <a:avLst/>
          </a:prstGeom>
        </p:spPr>
        <p:txBody>
          <a:bodyPr wrap="square">
            <a:spAutoFit/>
          </a:bodyPr>
          <a:lstStyle/>
          <a:p>
            <a:r>
              <a:rPr lang="en-US" b="1" i="0" dirty="0" smtClean="0">
                <a:effectLst/>
                <a:latin typeface="XCCW DH A" panose="03050602040000000000" pitchFamily="66" charset="0"/>
              </a:rPr>
              <a:t>Sion’s mum says: </a:t>
            </a:r>
          </a:p>
          <a:p>
            <a:endParaRPr lang="en-US" b="0" i="0" dirty="0" smtClean="0">
              <a:effectLst/>
              <a:latin typeface="XCCW DH A" panose="03050602040000000000" pitchFamily="66" charset="0"/>
            </a:endParaRPr>
          </a:p>
          <a:p>
            <a:pPr algn="ctr"/>
            <a:r>
              <a:rPr lang="en-US" dirty="0" smtClean="0">
                <a:latin typeface="XCCW DH A" panose="03050602040000000000" pitchFamily="66" charset="0"/>
              </a:rPr>
              <a:t>“</a:t>
            </a:r>
            <a:r>
              <a:rPr lang="en-US" b="0" i="0" dirty="0" smtClean="0">
                <a:effectLst/>
                <a:latin typeface="XCCW DH A" panose="03050602040000000000" pitchFamily="66" charset="0"/>
              </a:rPr>
              <a:t>I come from Nanjing, the east part of China, near Shanghai. We don’t eat very spicy food. Our food are sweet and light. </a:t>
            </a:r>
          </a:p>
          <a:p>
            <a:endParaRPr lang="en-US" dirty="0">
              <a:solidFill>
                <a:srgbClr val="323130"/>
              </a:solidFill>
              <a:latin typeface="XCCW DH A" panose="03050602040000000000" pitchFamily="66" charset="0"/>
            </a:endParaRPr>
          </a:p>
          <a:p>
            <a:pPr algn="ctr" fontAlgn="base"/>
            <a:r>
              <a:rPr lang="en-GB" dirty="0" smtClean="0">
                <a:latin typeface="XCCW DH A" panose="03050602040000000000" pitchFamily="66" charset="0"/>
              </a:rPr>
              <a:t>There should always be a fish dish, which represents the wish of having sufficient food next year. It’s about the same pronunciation of the Chinese character fish </a:t>
            </a:r>
            <a:r>
              <a:rPr lang="ja-JP" altLang="en-US" dirty="0" smtClean="0">
                <a:latin typeface="XCCW DH A" panose="03050602040000000000" pitchFamily="66" charset="0"/>
              </a:rPr>
              <a:t>鱼 </a:t>
            </a:r>
            <a:r>
              <a:rPr lang="en-US" altLang="ja-JP" dirty="0" smtClean="0">
                <a:latin typeface="XCCW DH A" panose="03050602040000000000" pitchFamily="66" charset="0"/>
              </a:rPr>
              <a:t>(</a:t>
            </a:r>
            <a:r>
              <a:rPr lang="en-GB" dirty="0" err="1" smtClean="0">
                <a:latin typeface="XCCW DH A" panose="03050602040000000000" pitchFamily="66" charset="0"/>
              </a:rPr>
              <a:t>yú</a:t>
            </a:r>
            <a:r>
              <a:rPr lang="en-GB" dirty="0" smtClean="0">
                <a:latin typeface="XCCW DH A" panose="03050602040000000000" pitchFamily="66" charset="0"/>
              </a:rPr>
              <a:t>) and sufficiency </a:t>
            </a:r>
            <a:r>
              <a:rPr lang="ja-JP" altLang="en-US" dirty="0" smtClean="0">
                <a:latin typeface="XCCW DH A" panose="03050602040000000000" pitchFamily="66" charset="0"/>
              </a:rPr>
              <a:t>余</a:t>
            </a:r>
            <a:r>
              <a:rPr lang="en-US" altLang="ja-JP" dirty="0" smtClean="0">
                <a:latin typeface="XCCW DH A" panose="03050602040000000000" pitchFamily="66" charset="0"/>
              </a:rPr>
              <a:t>(</a:t>
            </a:r>
            <a:r>
              <a:rPr lang="en-GB" dirty="0" err="1" smtClean="0">
                <a:latin typeface="XCCW DH A" panose="03050602040000000000" pitchFamily="66" charset="0"/>
              </a:rPr>
              <a:t>yú</a:t>
            </a:r>
            <a:r>
              <a:rPr lang="en-GB" dirty="0" smtClean="0">
                <a:latin typeface="XCCW DH A" panose="03050602040000000000" pitchFamily="66" charset="0"/>
              </a:rPr>
              <a:t>).” </a:t>
            </a:r>
            <a:endParaRPr lang="en-US" dirty="0" smtClean="0">
              <a:latin typeface="XCCW DH A" panose="03050602040000000000" pitchFamily="66" charset="0"/>
            </a:endParaRPr>
          </a:p>
          <a:p>
            <a:pPr algn="ctr" fontAlgn="base"/>
            <a:r>
              <a:rPr lang="en-US" b="0" i="0" dirty="0" smtClean="0">
                <a:solidFill>
                  <a:srgbClr val="000000"/>
                </a:solidFill>
                <a:effectLst/>
                <a:latin typeface="XCCW DH A" panose="03050602040000000000" pitchFamily="66" charset="0"/>
              </a:rPr>
              <a:t> </a:t>
            </a:r>
          </a:p>
          <a:p>
            <a:endParaRPr lang="en-US" b="0" i="0" dirty="0" smtClean="0">
              <a:solidFill>
                <a:srgbClr val="323130"/>
              </a:solidFill>
              <a:effectLst/>
              <a:latin typeface="XCCW DH A" panose="03050602040000000000" pitchFamily="66" charset="0"/>
            </a:endParaRPr>
          </a:p>
        </p:txBody>
      </p:sp>
      <p:sp>
        <p:nvSpPr>
          <p:cNvPr id="12" name="Oval 11"/>
          <p:cNvSpPr/>
          <p:nvPr/>
        </p:nvSpPr>
        <p:spPr>
          <a:xfrm>
            <a:off x="6073861" y="4006735"/>
            <a:ext cx="766926" cy="448887"/>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3" name="Straight Arrow Connector 12"/>
          <p:cNvCxnSpPr/>
          <p:nvPr/>
        </p:nvCxnSpPr>
        <p:spPr>
          <a:xfrm flipH="1">
            <a:off x="6457324" y="3051921"/>
            <a:ext cx="785750" cy="1035278"/>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439038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41652" y="341653"/>
            <a:ext cx="6665976" cy="6247864"/>
          </a:xfrm>
          <a:prstGeom prst="rect">
            <a:avLst/>
          </a:prstGeom>
        </p:spPr>
        <p:txBody>
          <a:bodyPr wrap="square">
            <a:spAutoFit/>
          </a:bodyPr>
          <a:lstStyle/>
          <a:p>
            <a:pPr fontAlgn="base"/>
            <a:r>
              <a:rPr lang="en-US" sz="1600" b="1" dirty="0" smtClean="0">
                <a:latin typeface="XCCW DH A" panose="03050602040000000000" pitchFamily="66" charset="0"/>
              </a:rPr>
              <a:t>Jason’s family story, as told by his mum:</a:t>
            </a:r>
            <a:endParaRPr lang="en-US" sz="1600" dirty="0">
              <a:latin typeface="XCCW DH A" panose="03050602040000000000" pitchFamily="66" charset="0"/>
            </a:endParaRPr>
          </a:p>
          <a:p>
            <a:pPr fontAlgn="base"/>
            <a:endParaRPr lang="en-US" sz="1600" dirty="0" smtClean="0">
              <a:latin typeface="XCCW DH A" panose="03050602040000000000" pitchFamily="66" charset="0"/>
            </a:endParaRPr>
          </a:p>
          <a:p>
            <a:pPr fontAlgn="base"/>
            <a:r>
              <a:rPr lang="en-US" sz="1600" dirty="0" smtClean="0">
                <a:latin typeface="XCCW DH A" panose="03050602040000000000" pitchFamily="66" charset="0"/>
              </a:rPr>
              <a:t>“I </a:t>
            </a:r>
            <a:r>
              <a:rPr lang="en-US" sz="1600" dirty="0">
                <a:latin typeface="XCCW DH A" panose="03050602040000000000" pitchFamily="66" charset="0"/>
              </a:rPr>
              <a:t>would like to share one of the traditional Lunar New Year food. </a:t>
            </a:r>
            <a:endParaRPr lang="en-US" sz="1600" dirty="0" smtClean="0">
              <a:latin typeface="XCCW DH A" panose="03050602040000000000" pitchFamily="66" charset="0"/>
            </a:endParaRPr>
          </a:p>
          <a:p>
            <a:pPr fontAlgn="base"/>
            <a:endParaRPr lang="en-US" sz="1600" dirty="0">
              <a:latin typeface="XCCW DH A" panose="03050602040000000000" pitchFamily="66" charset="0"/>
            </a:endParaRPr>
          </a:p>
          <a:p>
            <a:pPr fontAlgn="base"/>
            <a:r>
              <a:rPr lang="en-US" sz="1600" dirty="0">
                <a:latin typeface="XCCW DH A" panose="03050602040000000000" pitchFamily="66" charset="0"/>
              </a:rPr>
              <a:t>Traditional turnip cake is made with some valuable ingredients, like dried shrimp and smoked pork sausage, which were expensive in old days Hong Kong (60s-70s). </a:t>
            </a:r>
            <a:endParaRPr lang="en-US" sz="1600" dirty="0" smtClean="0">
              <a:latin typeface="XCCW DH A" panose="03050602040000000000" pitchFamily="66" charset="0"/>
            </a:endParaRPr>
          </a:p>
          <a:p>
            <a:pPr fontAlgn="base"/>
            <a:endParaRPr lang="en-US" sz="1600" dirty="0">
              <a:latin typeface="XCCW DH A" panose="03050602040000000000" pitchFamily="66" charset="0"/>
            </a:endParaRPr>
          </a:p>
          <a:p>
            <a:pPr fontAlgn="base"/>
            <a:r>
              <a:rPr lang="en-US" sz="1600" dirty="0" smtClean="0">
                <a:latin typeface="XCCW DH A" panose="03050602040000000000" pitchFamily="66" charset="0"/>
              </a:rPr>
              <a:t>My </a:t>
            </a:r>
            <a:r>
              <a:rPr lang="en-US" sz="1600" dirty="0">
                <a:latin typeface="XCCW DH A" panose="03050602040000000000" pitchFamily="66" charset="0"/>
              </a:rPr>
              <a:t>grandmother was a single mum with 6 children and her life was really hard. She was so poor to buy those expensive ingredients but she wanted her children feel the </a:t>
            </a:r>
            <a:r>
              <a:rPr lang="en-US" sz="1600" dirty="0" smtClean="0">
                <a:latin typeface="XCCW DH A" panose="03050602040000000000" pitchFamily="66" charset="0"/>
              </a:rPr>
              <a:t>happiness </a:t>
            </a:r>
            <a:r>
              <a:rPr lang="en-US" sz="1600" dirty="0">
                <a:latin typeface="XCCW DH A" panose="03050602040000000000" pitchFamily="66" charset="0"/>
              </a:rPr>
              <a:t>during this special </a:t>
            </a:r>
            <a:r>
              <a:rPr lang="en-US" sz="1600" dirty="0" smtClean="0">
                <a:latin typeface="XCCW DH A" panose="03050602040000000000" pitchFamily="66" charset="0"/>
              </a:rPr>
              <a:t>festival, so she made a “simple version”. to </a:t>
            </a:r>
            <a:r>
              <a:rPr lang="en-US" sz="1600" dirty="0">
                <a:latin typeface="XCCW DH A" panose="03050602040000000000" pitchFamily="66" charset="0"/>
              </a:rPr>
              <a:t>made a “simple version” of turnip cake. </a:t>
            </a:r>
            <a:endParaRPr lang="en-US" sz="1600" dirty="0" smtClean="0">
              <a:latin typeface="XCCW DH A" panose="03050602040000000000" pitchFamily="66" charset="0"/>
            </a:endParaRPr>
          </a:p>
          <a:p>
            <a:pPr fontAlgn="base"/>
            <a:endParaRPr lang="en-US" sz="1600" dirty="0">
              <a:latin typeface="XCCW DH A" panose="03050602040000000000" pitchFamily="66" charset="0"/>
            </a:endParaRPr>
          </a:p>
          <a:p>
            <a:pPr fontAlgn="base"/>
            <a:r>
              <a:rPr lang="en-US" sz="1600" dirty="0" smtClean="0">
                <a:latin typeface="XCCW DH A" panose="03050602040000000000" pitchFamily="66" charset="0"/>
              </a:rPr>
              <a:t>This </a:t>
            </a:r>
            <a:r>
              <a:rPr lang="en-US" sz="1600" dirty="0">
                <a:latin typeface="XCCW DH A" panose="03050602040000000000" pitchFamily="66" charset="0"/>
              </a:rPr>
              <a:t>very special turnip cake made the day for my mum and her bothers and was one of their very valuable childhood memories. </a:t>
            </a:r>
          </a:p>
          <a:p>
            <a:pPr fontAlgn="base"/>
            <a:endParaRPr lang="en-US" sz="1600" dirty="0">
              <a:latin typeface="XCCW DH A" panose="03050602040000000000" pitchFamily="66" charset="0"/>
            </a:endParaRPr>
          </a:p>
          <a:p>
            <a:pPr fontAlgn="base"/>
            <a:r>
              <a:rPr lang="en-US" sz="1600" dirty="0" smtClean="0">
                <a:latin typeface="XCCW DH A" panose="03050602040000000000" pitchFamily="66" charset="0"/>
              </a:rPr>
              <a:t>It </a:t>
            </a:r>
            <a:r>
              <a:rPr lang="en-US" sz="1600" dirty="0">
                <a:latin typeface="XCCW DH A" panose="03050602040000000000" pitchFamily="66" charset="0"/>
              </a:rPr>
              <a:t>became part of my childhood memories too</a:t>
            </a:r>
            <a:r>
              <a:rPr lang="en-US" sz="1600" dirty="0" smtClean="0">
                <a:latin typeface="XCCW DH A" panose="03050602040000000000" pitchFamily="66" charset="0"/>
              </a:rPr>
              <a:t>!”</a:t>
            </a:r>
            <a:endParaRPr lang="en-US" sz="1600" dirty="0">
              <a:latin typeface="XCCW DH A" panose="03050602040000000000" pitchFamily="66" charset="0"/>
            </a:endParaRPr>
          </a:p>
        </p:txBody>
      </p:sp>
      <p:pic>
        <p:nvPicPr>
          <p:cNvPr id="5" name="Picture 4"/>
          <p:cNvPicPr>
            <a:picLocks noChangeAspect="1"/>
          </p:cNvPicPr>
          <p:nvPr/>
        </p:nvPicPr>
        <p:blipFill rotWithShape="1">
          <a:blip r:embed="rId2"/>
          <a:srcRect l="1272" t="3442" r="2680" b="4060"/>
          <a:stretch/>
        </p:blipFill>
        <p:spPr>
          <a:xfrm>
            <a:off x="7007628" y="1062366"/>
            <a:ext cx="5020888" cy="357447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420494706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038951" y="3766495"/>
            <a:ext cx="9864715" cy="2923877"/>
          </a:xfrm>
          <a:prstGeom prst="rect">
            <a:avLst/>
          </a:prstGeom>
        </p:spPr>
        <p:txBody>
          <a:bodyPr wrap="square">
            <a:spAutoFit/>
          </a:bodyPr>
          <a:lstStyle/>
          <a:p>
            <a:pPr algn="ctr" fontAlgn="base"/>
            <a:r>
              <a:rPr lang="en-US" sz="2800" dirty="0" smtClean="0">
                <a:latin typeface="XCCW DH A" panose="03050602040000000000" pitchFamily="66" charset="0"/>
              </a:rPr>
              <a:t>“Here </a:t>
            </a:r>
            <a:r>
              <a:rPr lang="en-US" sz="2800" dirty="0">
                <a:latin typeface="XCCW DH A" panose="03050602040000000000" pitchFamily="66" charset="0"/>
              </a:rPr>
              <a:t>I wish everyone at DPA a happiest Chinese New </a:t>
            </a:r>
            <a:r>
              <a:rPr lang="en-US" sz="2800" dirty="0" smtClean="0">
                <a:latin typeface="XCCW DH A" panose="03050602040000000000" pitchFamily="66" charset="0"/>
              </a:rPr>
              <a:t>Year</a:t>
            </a:r>
            <a:r>
              <a:rPr lang="en-US" sz="2800" dirty="0">
                <a:latin typeface="XCCW DH A" panose="03050602040000000000" pitchFamily="66" charset="0"/>
              </a:rPr>
              <a:t>. </a:t>
            </a:r>
            <a:endParaRPr lang="en-US" sz="2800" dirty="0" smtClean="0">
              <a:latin typeface="XCCW DH A" panose="03050602040000000000" pitchFamily="66" charset="0"/>
            </a:endParaRPr>
          </a:p>
          <a:p>
            <a:pPr algn="ctr" fontAlgn="base"/>
            <a:endParaRPr lang="en-US" sz="2800" dirty="0">
              <a:latin typeface="XCCW DH A" panose="03050602040000000000" pitchFamily="66" charset="0"/>
            </a:endParaRPr>
          </a:p>
          <a:p>
            <a:pPr algn="ctr" fontAlgn="base"/>
            <a:r>
              <a:rPr lang="en-US" sz="2800" dirty="0" smtClean="0">
                <a:latin typeface="XCCW DH A" panose="03050602040000000000" pitchFamily="66" charset="0"/>
              </a:rPr>
              <a:t>Wish every </a:t>
            </a:r>
            <a:r>
              <a:rPr lang="en-US" sz="2800" dirty="0">
                <a:latin typeface="XCCW DH A" panose="03050602040000000000" pitchFamily="66" charset="0"/>
              </a:rPr>
              <a:t>pupil grow healthily like a tiger, in the Year of Tiger</a:t>
            </a:r>
            <a:r>
              <a:rPr lang="en-US" sz="2800" dirty="0" smtClean="0">
                <a:latin typeface="XCCW DH A" panose="03050602040000000000" pitchFamily="66" charset="0"/>
              </a:rPr>
              <a:t>.”</a:t>
            </a:r>
          </a:p>
          <a:p>
            <a:pPr algn="ctr" fontAlgn="base"/>
            <a:endParaRPr lang="en-US" sz="2000" dirty="0">
              <a:latin typeface="XCCW DH A" panose="03050602040000000000" pitchFamily="66" charset="0"/>
            </a:endParaRPr>
          </a:p>
          <a:p>
            <a:pPr algn="ctr" fontAlgn="base"/>
            <a:r>
              <a:rPr lang="en-US" sz="2400" b="1" dirty="0" smtClean="0">
                <a:latin typeface="XCCW DH A" panose="03050602040000000000" pitchFamily="66" charset="0"/>
              </a:rPr>
              <a:t>From </a:t>
            </a:r>
            <a:r>
              <a:rPr lang="en-GB" sz="2400" b="1" dirty="0" smtClean="0">
                <a:latin typeface="XCCW DH A" panose="03050602040000000000" pitchFamily="66" charset="0"/>
              </a:rPr>
              <a:t>Sion’s mum</a:t>
            </a:r>
            <a:endParaRPr lang="en-US" sz="2400" b="1" dirty="0">
              <a:latin typeface="XCCW DH A" panose="03050602040000000000" pitchFamily="66" charset="0"/>
            </a:endParaRPr>
          </a:p>
        </p:txBody>
      </p:sp>
      <p:pic>
        <p:nvPicPr>
          <p:cNvPr id="4" name="Picture 3"/>
          <p:cNvPicPr>
            <a:picLocks noChangeAspect="1"/>
          </p:cNvPicPr>
          <p:nvPr/>
        </p:nvPicPr>
        <p:blipFill>
          <a:blip r:embed="rId2"/>
          <a:stretch>
            <a:fillRect/>
          </a:stretch>
        </p:blipFill>
        <p:spPr>
          <a:xfrm>
            <a:off x="3064625" y="382418"/>
            <a:ext cx="5813368" cy="325548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915579149"/>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73</TotalTime>
  <Words>626</Words>
  <Application>Microsoft Office PowerPoint</Application>
  <PresentationFormat>Widescreen</PresentationFormat>
  <Paragraphs>69</Paragraphs>
  <Slides>10</Slides>
  <Notes>0</Notes>
  <HiddenSlides>0</HiddenSlides>
  <MMClips>1</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游ゴシック</vt:lpstr>
      <vt:lpstr>Arial</vt:lpstr>
      <vt:lpstr>Calibri</vt:lpstr>
      <vt:lpstr>Calibri Light</vt:lpstr>
      <vt:lpstr>XCCW DH 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Rachael Farrington</dc:creator>
  <cp:lastModifiedBy>Rachael Farrington</cp:lastModifiedBy>
  <cp:revision>12</cp:revision>
  <dcterms:created xsi:type="dcterms:W3CDTF">2022-01-31T17:32:18Z</dcterms:created>
  <dcterms:modified xsi:type="dcterms:W3CDTF">2022-01-31T19:33:39Z</dcterms:modified>
</cp:coreProperties>
</file>