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565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75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01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556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466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799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17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073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35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96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375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837D718-50B6-4DBE-8317-85A8C8EF300D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7863F82-FB72-4EC1-90BD-50AFFDE90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88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56816" y="2487168"/>
            <a:ext cx="819302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1"/>
                </a:solidFill>
                <a:latin typeface="XCCW DH A" panose="03050602040000000000" pitchFamily="66" charset="0"/>
              </a:rPr>
              <a:t>Celebrating Diversity </a:t>
            </a:r>
          </a:p>
          <a:p>
            <a:pPr algn="ctr"/>
            <a:r>
              <a:rPr lang="en-US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XCCW DH A" panose="03050602040000000000" pitchFamily="66" charset="0"/>
              </a:rPr>
              <a:t>at Didcot Primary Academy</a:t>
            </a:r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XCCW DH 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7660" y="4361688"/>
            <a:ext cx="3831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XCCW DH A" panose="03050602040000000000" pitchFamily="66" charset="0"/>
              </a:rPr>
              <a:t>31</a:t>
            </a:r>
            <a:r>
              <a:rPr lang="en-US" sz="2400" b="1" baseline="30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XCCW DH A" panose="03050602040000000000" pitchFamily="66" charset="0"/>
              </a:rPr>
              <a:t>st</a:t>
            </a: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XCCW DH A" panose="03050602040000000000" pitchFamily="66" charset="0"/>
              </a:rPr>
              <a:t> January </a:t>
            </a: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XCCW DH A" panose="03050602040000000000" pitchFamily="66" charset="0"/>
              </a:rPr>
              <a:t>2022</a:t>
            </a:r>
            <a:endParaRPr lang="en-GB" sz="2400" b="1" dirty="0">
              <a:solidFill>
                <a:schemeClr val="accent1">
                  <a:lumMod val="60000"/>
                  <a:lumOff val="40000"/>
                </a:schemeClr>
              </a:solidFill>
              <a:latin typeface="XCCW DH 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16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mean by diversity?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389" y="2358320"/>
            <a:ext cx="3295996" cy="2990920"/>
          </a:xfrm>
        </p:spPr>
        <p:txBody>
          <a:bodyPr>
            <a:normAutofit/>
          </a:bodyPr>
          <a:lstStyle/>
          <a:p>
            <a:endParaRPr lang="en-US" sz="2800" dirty="0"/>
          </a:p>
          <a:p>
            <a:r>
              <a:rPr lang="en-US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The phrase "diversity" in this setting means celebrating different backgrounds, cultures and ethnicities</a:t>
            </a:r>
            <a:r>
              <a:rPr lang="en-US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</a:t>
            </a:r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5250" y="1965960"/>
            <a:ext cx="6836625" cy="355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99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our school actually look like?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Our school c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ommunity 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is diverse</a:t>
            </a:r>
          </a:p>
          <a:p>
            <a:endParaRPr lang="en-US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This is not reflected in the majorit</a:t>
            </a:r>
            <a:r>
              <a:rPr lang="en-US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y white workforce, therefore celebrating diversity as part of the whole curriculum is paramount</a:t>
            </a:r>
            <a:endParaRPr lang="en-US" sz="32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4572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1795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we already doing?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972" y="2182923"/>
            <a:ext cx="10323576" cy="3419856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Jigsaw sessions support children to discuss big topics, such as discrimination </a:t>
            </a:r>
          </a:p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Jigsaw provide opportunities to discuss, within our classes, how 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different people live their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day-to-day lives (i.e., cook, shop,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dress) </a:t>
            </a:r>
            <a:endParaRPr lang="en-US" sz="28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Assemblies which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focus on celebrating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diversity: celebrating different languages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in our community; introducing children to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role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models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from diverse backgrounds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4421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we already doing?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Small things can be big things: we have a zero-tolerance policy towards discrimination, dealt with quickly by appropriate members of staff</a:t>
            </a:r>
          </a:p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RSE images have multiple skin tones </a:t>
            </a:r>
          </a:p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Representations across the curriculum are diverse, from names to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images (e.g. White Rose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maths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characters)</a:t>
            </a:r>
            <a:endParaRPr lang="en-US" sz="28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Events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within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school to raise the profile of religions and cultures, 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linking to topics and curriculum</a:t>
            </a:r>
          </a:p>
          <a:p>
            <a:pPr marL="4572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6332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our plans for the future?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6384" y="1865376"/>
            <a:ext cx="10341864" cy="4409902"/>
          </a:xfrm>
        </p:spPr>
        <p:txBody>
          <a:bodyPr>
            <a:normAutofit fontScale="85000" lnSpcReduction="10000"/>
          </a:bodyPr>
          <a:lstStyle/>
          <a:p>
            <a:pPr marL="45720" indent="0" algn="ctr">
              <a:lnSpc>
                <a:spcPct val="100000"/>
              </a:lnSpc>
              <a:buNone/>
            </a:pPr>
            <a:r>
              <a:rPr lang="en-US" sz="2400" dirty="0"/>
              <a:t>Some responses highlighted a lack of communication about the cultural events we offer.</a:t>
            </a:r>
            <a:endParaRPr lang="en-US" sz="2400" b="1" dirty="0"/>
          </a:p>
          <a:p>
            <a:pPr marL="45720" indent="0" algn="ctr">
              <a:lnSpc>
                <a:spcPct val="100000"/>
              </a:lnSpc>
              <a:buNone/>
            </a:pPr>
            <a:r>
              <a:rPr lang="en-US" sz="2400" dirty="0" smtClean="0">
                <a:latin typeface="+mj-lt"/>
              </a:rPr>
              <a:t>You have asked for: </a:t>
            </a:r>
          </a:p>
          <a:p>
            <a:pPr marL="45720" indent="0" algn="ctr">
              <a:lnSpc>
                <a:spcPct val="100000"/>
              </a:lnSpc>
              <a:buNone/>
            </a:pPr>
            <a:r>
              <a:rPr lang="en-US" sz="2800" b="1" i="1" dirty="0" smtClean="0">
                <a:solidFill>
                  <a:schemeClr val="tx1"/>
                </a:solidFill>
                <a:latin typeface="+mj-lt"/>
              </a:rPr>
              <a:t>more communication, more input.</a:t>
            </a:r>
          </a:p>
          <a:p>
            <a:r>
              <a:rPr lang="en-US" sz="2000" b="1" dirty="0"/>
              <a:t>In Spring 2022, </a:t>
            </a:r>
            <a:r>
              <a:rPr lang="en-US" sz="2000" dirty="0"/>
              <a:t>we will launch a Personal Development page on website, where we will showcase the events that we do in school, including competitions linked to the Diana Award</a:t>
            </a:r>
            <a:r>
              <a:rPr lang="en-US" sz="2000" dirty="0" smtClean="0"/>
              <a:t>.</a:t>
            </a:r>
            <a:endParaRPr lang="en-US" sz="2000" b="1" dirty="0" smtClean="0"/>
          </a:p>
          <a:p>
            <a:r>
              <a:rPr lang="en-US" sz="2000" b="1" dirty="0" smtClean="0"/>
              <a:t>From late Spring </a:t>
            </a:r>
            <a:r>
              <a:rPr lang="en-US" sz="2000" b="1" dirty="0" smtClean="0"/>
              <a:t>2022, </a:t>
            </a:r>
            <a:r>
              <a:rPr lang="en-US" sz="2000" dirty="0" smtClean="0"/>
              <a:t>our Cultural </a:t>
            </a:r>
            <a:r>
              <a:rPr lang="en-US" sz="2000" dirty="0"/>
              <a:t>calendar </a:t>
            </a:r>
            <a:r>
              <a:rPr lang="en-US" sz="2000" dirty="0" smtClean="0"/>
              <a:t>be live on </a:t>
            </a:r>
            <a:r>
              <a:rPr lang="en-US" sz="2000" dirty="0"/>
              <a:t>our website calendar</a:t>
            </a:r>
            <a:r>
              <a:rPr lang="en-US" sz="2000" dirty="0" smtClean="0"/>
              <a:t>.</a:t>
            </a:r>
          </a:p>
          <a:p>
            <a:r>
              <a:rPr lang="en-US" sz="2000" b="1" dirty="0" smtClean="0">
                <a:latin typeface="+mj-lt"/>
              </a:rPr>
              <a:t>From </a:t>
            </a:r>
            <a:r>
              <a:rPr lang="en-US" sz="2000" b="1" dirty="0" smtClean="0">
                <a:latin typeface="+mj-lt"/>
              </a:rPr>
              <a:t>Spring 2022, </a:t>
            </a:r>
            <a:r>
              <a:rPr lang="en-US" sz="2000" dirty="0" smtClean="0">
                <a:latin typeface="+mj-lt"/>
              </a:rPr>
              <a:t>we will involve our community to talk about and share your experiences. We would like to hear from volunteers to come into classes, or pre-record videos, to speak about cultural events and how you celebrate </a:t>
            </a:r>
            <a:r>
              <a:rPr lang="en-US" sz="2000" dirty="0" smtClean="0">
                <a:latin typeface="+mj-lt"/>
              </a:rPr>
              <a:t>them. Our first opportunity for this will be Chinese New Year celebrations</a:t>
            </a:r>
            <a:r>
              <a:rPr lang="en-US" sz="2000" dirty="0">
                <a:latin typeface="+mj-lt"/>
              </a:rPr>
              <a:t>.</a:t>
            </a:r>
            <a:endParaRPr lang="en-US" sz="2000" dirty="0" smtClean="0">
              <a:latin typeface="+mj-lt"/>
            </a:endParaRPr>
          </a:p>
          <a:p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An additiona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l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Parents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’ Forum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 the Summer term,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to give opportunities for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reflection</a:t>
            </a:r>
            <a:endParaRPr lang="en-US" sz="2000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US" sz="2000" b="1" dirty="0" smtClean="0">
                <a:latin typeface="+mj-lt"/>
              </a:rPr>
              <a:t>Culture Day 2022: </a:t>
            </a:r>
            <a:r>
              <a:rPr lang="en-US" sz="2000" dirty="0" smtClean="0">
                <a:latin typeface="+mj-lt"/>
              </a:rPr>
              <a:t>we will hold a fair where families would bring and share cultural music, clothing, </a:t>
            </a:r>
            <a:r>
              <a:rPr lang="en-US" sz="2000" dirty="0" smtClean="0">
                <a:latin typeface="+mj-lt"/>
              </a:rPr>
              <a:t>food and stories. </a:t>
            </a:r>
            <a:r>
              <a:rPr lang="en-US" sz="2000" dirty="0" smtClean="0">
                <a:latin typeface="+mj-lt"/>
              </a:rPr>
              <a:t>This will be in the summer term, and we will ask for your input at the </a:t>
            </a:r>
            <a:r>
              <a:rPr lang="en-US" sz="2000" dirty="0" smtClean="0">
                <a:latin typeface="+mj-lt"/>
              </a:rPr>
              <a:t>end of the Spring term.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564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1288" y="362712"/>
            <a:ext cx="9875520" cy="1356360"/>
          </a:xfrm>
        </p:spPr>
        <p:txBody>
          <a:bodyPr/>
          <a:lstStyle/>
          <a:p>
            <a:pPr algn="ctr"/>
            <a:r>
              <a:rPr lang="en-US" b="1" dirty="0" smtClean="0"/>
              <a:t>Legacy project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Diana Award: Respect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648" y="1856232"/>
            <a:ext cx="4334255" cy="4038600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en-US" sz="2800" b="1" dirty="0" smtClean="0"/>
              <a:t>Spring and Summer 2021:</a:t>
            </a:r>
          </a:p>
          <a:p>
            <a:pPr marL="45720" indent="0">
              <a:buNone/>
            </a:pPr>
            <a:r>
              <a:rPr lang="en-US" sz="2800" dirty="0" smtClean="0"/>
              <a:t>Working </a:t>
            </a:r>
            <a:r>
              <a:rPr lang="en-US" sz="2800" dirty="0"/>
              <a:t>towards the Diana </a:t>
            </a:r>
            <a:r>
              <a:rPr lang="en-US" sz="2800" dirty="0" smtClean="0"/>
              <a:t>Award for Respect.</a:t>
            </a:r>
          </a:p>
          <a:p>
            <a:pPr marL="45720" indent="0">
              <a:buNone/>
            </a:pPr>
            <a:r>
              <a:rPr lang="en-US" sz="2800" dirty="0" smtClean="0"/>
              <a:t>By working towards this award, the whole school will be involved in campaigns and competitions to that aim to champion diversity and inclusion, and promote equal rights.</a:t>
            </a:r>
          </a:p>
          <a:p>
            <a:pPr marL="45720" indent="0">
              <a:buNone/>
            </a:pP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6903" y="1719072"/>
            <a:ext cx="6701028" cy="450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96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Looking ahead to 2022-2023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This is an ongoing conversation </a:t>
            </a:r>
          </a:p>
          <a:p>
            <a:r>
              <a:rPr lang="en-US" dirty="0" smtClean="0"/>
              <a:t>Is there anything specific that you would like us to work towards next year?</a:t>
            </a:r>
          </a:p>
          <a:p>
            <a:r>
              <a:rPr lang="en-US" dirty="0" smtClean="0"/>
              <a:t>Are there any further suggestions that you would like to offer?</a:t>
            </a:r>
          </a:p>
          <a:p>
            <a:endParaRPr lang="en-US" dirty="0"/>
          </a:p>
          <a:p>
            <a:pPr marL="45720" indent="0">
              <a:buNone/>
            </a:pPr>
            <a:endParaRPr lang="en-US" dirty="0" smtClean="0"/>
          </a:p>
          <a:p>
            <a:pPr marL="45720" indent="0" algn="ctr">
              <a:buNone/>
            </a:pPr>
            <a:r>
              <a:rPr lang="en-US" b="1" dirty="0" smtClean="0"/>
              <a:t>We are committed to representing all the families who make up our DPA community.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046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1180</TotalTime>
  <Words>500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Corbel</vt:lpstr>
      <vt:lpstr>XCCW DH A</vt:lpstr>
      <vt:lpstr>Basis</vt:lpstr>
      <vt:lpstr>PowerPoint Presentation</vt:lpstr>
      <vt:lpstr>What do we mean by diversity?</vt:lpstr>
      <vt:lpstr>What does our school actually look like?</vt:lpstr>
      <vt:lpstr>What are we already doing?</vt:lpstr>
      <vt:lpstr>What are we already doing?</vt:lpstr>
      <vt:lpstr>What are our plans for the future?</vt:lpstr>
      <vt:lpstr>Legacy project Diana Award: Respect</vt:lpstr>
      <vt:lpstr>Looking ahead to 2022-2023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Farrington</dc:creator>
  <cp:lastModifiedBy>Rachael Farrington</cp:lastModifiedBy>
  <cp:revision>17</cp:revision>
  <dcterms:created xsi:type="dcterms:W3CDTF">2021-12-06T13:27:04Z</dcterms:created>
  <dcterms:modified xsi:type="dcterms:W3CDTF">2022-01-30T15:06:22Z</dcterms:modified>
</cp:coreProperties>
</file>