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62" r:id="rId4"/>
    <p:sldId id="259" r:id="rId5"/>
    <p:sldId id="261" r:id="rId6"/>
    <p:sldId id="258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3B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4660"/>
  </p:normalViewPr>
  <p:slideViewPr>
    <p:cSldViewPr snapToGrid="0">
      <p:cViewPr varScale="1">
        <p:scale>
          <a:sx n="45" d="100"/>
          <a:sy n="45" d="100"/>
        </p:scale>
        <p:origin x="43" y="7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198" y="2800848"/>
            <a:ext cx="8991600" cy="1575656"/>
          </a:xfrm>
          <a:solidFill>
            <a:srgbClr val="FFFFFF"/>
          </a:solidFill>
        </p:spPr>
        <p:txBody>
          <a:bodyPr>
            <a:normAutofit/>
          </a:bodyPr>
          <a:lstStyle/>
          <a:p>
            <a:r>
              <a:rPr lang="en-US" sz="800" dirty="0" smtClean="0">
                <a:latin typeface="XCCW DH A" panose="03050602040000000000" pitchFamily="66" charset="0"/>
              </a:rPr>
              <a:t/>
            </a:r>
            <a:br>
              <a:rPr lang="en-US" sz="800" dirty="0" smtClean="0">
                <a:latin typeface="XCCW DH A" panose="03050602040000000000" pitchFamily="66" charset="0"/>
              </a:rPr>
            </a:br>
            <a:r>
              <a:rPr lang="en-US" sz="800" dirty="0">
                <a:latin typeface="XCCW DH A" panose="03050602040000000000" pitchFamily="66" charset="0"/>
              </a:rPr>
              <a:t/>
            </a:r>
            <a:br>
              <a:rPr lang="en-US" sz="800" dirty="0">
                <a:latin typeface="XCCW DH A" panose="03050602040000000000" pitchFamily="66" charset="0"/>
              </a:rPr>
            </a:br>
            <a:r>
              <a:rPr lang="en-US" sz="800" dirty="0" smtClean="0">
                <a:latin typeface="XCCW DH A" panose="03050602040000000000" pitchFamily="66" charset="0"/>
              </a:rPr>
              <a:t/>
            </a:r>
            <a:br>
              <a:rPr lang="en-US" sz="800" dirty="0" smtClean="0">
                <a:latin typeface="XCCW DH A" panose="03050602040000000000" pitchFamily="66" charset="0"/>
              </a:rPr>
            </a:br>
            <a:r>
              <a:rPr lang="en-US" sz="6000" dirty="0" err="1" smtClean="0">
                <a:latin typeface="XCCW DH A" panose="03050602040000000000" pitchFamily="66" charset="0"/>
              </a:rPr>
              <a:t>Eid</a:t>
            </a:r>
            <a:r>
              <a:rPr lang="en-US" sz="6000" dirty="0" smtClean="0">
                <a:latin typeface="XCCW DH A" panose="03050602040000000000" pitchFamily="66" charset="0"/>
              </a:rPr>
              <a:t> Mubarak!</a:t>
            </a:r>
            <a:endParaRPr lang="en-GB" sz="6000" dirty="0">
              <a:latin typeface="XCCW DH 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3" y="4742011"/>
            <a:ext cx="6801612" cy="1239894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XCCW DH A" panose="03050602040000000000" pitchFamily="66" charset="0"/>
              </a:rPr>
              <a:t>Some of our DPA families have </a:t>
            </a:r>
          </a:p>
          <a:p>
            <a:r>
              <a:rPr lang="en-US" sz="2400" dirty="0" smtClean="0">
                <a:latin typeface="XCCW DH A" panose="03050602040000000000" pitchFamily="66" charset="0"/>
              </a:rPr>
              <a:t>Been celebrating </a:t>
            </a:r>
            <a:r>
              <a:rPr lang="en-US" sz="2400" dirty="0" err="1" smtClean="0">
                <a:latin typeface="XCCW DH A" panose="03050602040000000000" pitchFamily="66" charset="0"/>
              </a:rPr>
              <a:t>Eid</a:t>
            </a:r>
            <a:r>
              <a:rPr lang="en-US" sz="2400" dirty="0">
                <a:latin typeface="XCCW DH A" panose="03050602040000000000" pitchFamily="66" charset="0"/>
              </a:rPr>
              <a:t> </a:t>
            </a:r>
            <a:r>
              <a:rPr lang="en-US" sz="2400" dirty="0" err="1">
                <a:latin typeface="XCCW DH A" panose="03050602040000000000" pitchFamily="66" charset="0"/>
              </a:rPr>
              <a:t>u</a:t>
            </a:r>
            <a:r>
              <a:rPr lang="en-US" sz="2400" dirty="0" err="1" smtClean="0">
                <a:latin typeface="XCCW DH A" panose="03050602040000000000" pitchFamily="66" charset="0"/>
              </a:rPr>
              <a:t>l</a:t>
            </a:r>
            <a:r>
              <a:rPr lang="en-US" sz="2400" dirty="0" smtClean="0">
                <a:latin typeface="XCCW DH A" panose="03050602040000000000" pitchFamily="66" charset="0"/>
              </a:rPr>
              <a:t> </a:t>
            </a:r>
            <a:r>
              <a:rPr lang="en-US" sz="2400" dirty="0" err="1" smtClean="0">
                <a:latin typeface="XCCW DH A" panose="03050602040000000000" pitchFamily="66" charset="0"/>
              </a:rPr>
              <a:t>Fitr</a:t>
            </a:r>
            <a:r>
              <a:rPr lang="en-US" sz="2400" dirty="0" smtClean="0">
                <a:latin typeface="XCCW DH A" panose="03050602040000000000" pitchFamily="66" charset="0"/>
              </a:rPr>
              <a:t>!</a:t>
            </a:r>
          </a:p>
          <a:p>
            <a:r>
              <a:rPr lang="en-US" sz="2400" dirty="0" smtClean="0">
                <a:latin typeface="XCCW DH A" panose="03050602040000000000" pitchFamily="66" charset="0"/>
              </a:rPr>
              <a:t>Let’s see how …</a:t>
            </a:r>
            <a:endParaRPr lang="en-GB" sz="2400" dirty="0">
              <a:latin typeface="XCCW DH 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1" y="396992"/>
            <a:ext cx="3190875" cy="2038350"/>
          </a:xfrm>
          <a:prstGeom prst="rect">
            <a:avLst/>
          </a:prstGeom>
          <a:ln w="285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0379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BF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536" y="304292"/>
            <a:ext cx="6096000" cy="1188720"/>
          </a:xfrm>
        </p:spPr>
        <p:txBody>
          <a:bodyPr/>
          <a:lstStyle/>
          <a:p>
            <a:r>
              <a:rPr lang="en-US" dirty="0" smtClean="0"/>
              <a:t>What is </a:t>
            </a:r>
            <a:r>
              <a:rPr lang="en-US" dirty="0" err="1" smtClean="0"/>
              <a:t>eid</a:t>
            </a:r>
            <a:r>
              <a:rPr lang="en-US" dirty="0" smtClean="0"/>
              <a:t>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8801" y="304292"/>
            <a:ext cx="4837640" cy="62868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351536" y="1766838"/>
            <a:ext cx="6096000" cy="544764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</a:rPr>
              <a:t>Eid-Ul-Fitr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 marks the end of the sacred month of Ramadhan for Muslims all over the world. </a:t>
            </a:r>
            <a:endParaRPr lang="en-US" sz="24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 fontAlgn="base"/>
            <a:endParaRPr lang="en-US" sz="2400" b="1" dirty="0"/>
          </a:p>
          <a:p>
            <a:pPr algn="ctr" fontAlgn="base"/>
            <a:r>
              <a:rPr lang="en-US" sz="2400" b="1" dirty="0" err="1"/>
              <a:t>Eid</a:t>
            </a:r>
            <a:r>
              <a:rPr lang="en-US" sz="2400" b="1" dirty="0"/>
              <a:t> is </a:t>
            </a:r>
            <a:r>
              <a:rPr lang="en-US" sz="2400" b="1" dirty="0" smtClean="0"/>
              <a:t>all </a:t>
            </a:r>
            <a:r>
              <a:rPr lang="en-US" sz="2400" b="1" dirty="0"/>
              <a:t>about sharing and being thankful to </a:t>
            </a:r>
            <a:r>
              <a:rPr lang="en-US" sz="2400" b="1" dirty="0" smtClean="0"/>
              <a:t>God, and marks the end of fasting during the sacred month </a:t>
            </a:r>
            <a:r>
              <a:rPr lang="en-US" sz="2400" b="1" dirty="0"/>
              <a:t>of Ramadan. </a:t>
            </a:r>
            <a:endParaRPr lang="en-US" sz="24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fontAlgn="base"/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Ramadhan 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is the most important and holiest of all the holidays for Muslims and after a month of prayer, fasting, self-restraint and giving </a:t>
            </a:r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back,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</a:rPr>
              <a:t>Eid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 is the time for community and celebration which reflect the core values of Islam i.e. </a:t>
            </a:r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peace, 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compassion and generosity</a:t>
            </a:r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</a:p>
          <a:p>
            <a:pPr fontAlgn="base"/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5905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BF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536" y="304292"/>
            <a:ext cx="6096000" cy="1188720"/>
          </a:xfrm>
        </p:spPr>
        <p:txBody>
          <a:bodyPr/>
          <a:lstStyle/>
          <a:p>
            <a:r>
              <a:rPr lang="en-US" dirty="0" smtClean="0"/>
              <a:t>What happens during </a:t>
            </a:r>
            <a:r>
              <a:rPr lang="en-US" dirty="0" err="1" smtClean="0"/>
              <a:t>eid</a:t>
            </a:r>
            <a:r>
              <a:rPr lang="en-US" dirty="0" smtClean="0"/>
              <a:t>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8801" y="304292"/>
            <a:ext cx="4837640" cy="62868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351536" y="1902305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/>
            <a:r>
              <a:rPr lang="en-US" sz="2400" dirty="0" smtClean="0">
                <a:solidFill>
                  <a:srgbClr val="000000"/>
                </a:solidFill>
              </a:rPr>
              <a:t>We </a:t>
            </a:r>
            <a:r>
              <a:rPr lang="en-US" sz="2400" dirty="0">
                <a:solidFill>
                  <a:srgbClr val="000000"/>
                </a:solidFill>
              </a:rPr>
              <a:t>begin our </a:t>
            </a:r>
            <a:r>
              <a:rPr lang="en-US" sz="2400" dirty="0" err="1">
                <a:solidFill>
                  <a:srgbClr val="000000"/>
                </a:solidFill>
              </a:rPr>
              <a:t>Eid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smtClean="0">
                <a:solidFill>
                  <a:srgbClr val="000000"/>
                </a:solidFill>
              </a:rPr>
              <a:t>day early morning </a:t>
            </a:r>
            <a:r>
              <a:rPr lang="en-US" sz="2400" dirty="0">
                <a:solidFill>
                  <a:srgbClr val="000000"/>
                </a:solidFill>
              </a:rPr>
              <a:t>by offering a collective prayer at the community center or nearby mosque and share our happiness with the Muslim community by greeting everyone after the prayer. </a:t>
            </a:r>
            <a:endParaRPr lang="en-US" sz="2400" dirty="0" smtClean="0">
              <a:solidFill>
                <a:srgbClr val="000000"/>
              </a:solidFill>
            </a:endParaRPr>
          </a:p>
          <a:p>
            <a:pPr algn="ctr" fontAlgn="base"/>
            <a:endParaRPr lang="en-US" sz="2400" b="1" dirty="0" smtClean="0">
              <a:solidFill>
                <a:srgbClr val="323130"/>
              </a:solidFill>
              <a:latin typeface="Segoe UI" panose="020B0502040204020203" pitchFamily="34" charset="0"/>
            </a:endParaRPr>
          </a:p>
          <a:p>
            <a:pPr algn="ctr" fontAlgn="base"/>
            <a:r>
              <a:rPr lang="en-US" sz="24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After </a:t>
            </a:r>
            <a:r>
              <a:rPr lang="en-US" sz="2400" b="1" dirty="0" err="1" smtClean="0">
                <a:solidFill>
                  <a:srgbClr val="323130"/>
                </a:solidFill>
                <a:latin typeface="Segoe UI" panose="020B0502040204020203" pitchFamily="34" charset="0"/>
              </a:rPr>
              <a:t>Eid</a:t>
            </a:r>
            <a:r>
              <a:rPr lang="en-US" sz="24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 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prayers, the </a:t>
            </a:r>
            <a:r>
              <a:rPr lang="en-US" sz="2400" b="1" dirty="0" err="1" smtClean="0">
                <a:solidFill>
                  <a:srgbClr val="323130"/>
                </a:solidFill>
                <a:latin typeface="Segoe UI" panose="020B0502040204020203" pitchFamily="34" charset="0"/>
              </a:rPr>
              <a:t>Eid</a:t>
            </a:r>
            <a:r>
              <a:rPr lang="en-US" sz="24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 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formally begins and we </a:t>
            </a:r>
            <a:r>
              <a:rPr lang="en-US" sz="24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wish 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each other </a:t>
            </a:r>
            <a:endParaRPr lang="en-US" sz="2400" b="1" dirty="0" smtClean="0">
              <a:solidFill>
                <a:srgbClr val="323130"/>
              </a:solidFill>
              <a:latin typeface="Segoe UI" panose="020B0502040204020203" pitchFamily="34" charset="0"/>
            </a:endParaRPr>
          </a:p>
          <a:p>
            <a:pPr algn="ctr" fontAlgn="base"/>
            <a:r>
              <a:rPr lang="en-US" sz="24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"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EID </a:t>
            </a:r>
            <a:r>
              <a:rPr lang="en-US" sz="24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MUBARIK“.</a:t>
            </a:r>
            <a:endParaRPr lang="en-US" sz="2400" b="1" dirty="0">
              <a:solidFill>
                <a:srgbClr val="323130"/>
              </a:solidFill>
              <a:latin typeface="Segoe UI" panose="020B0502040204020203" pitchFamily="34" charset="0"/>
            </a:endParaRPr>
          </a:p>
          <a:p>
            <a:pPr algn="ctr"/>
            <a:endParaRPr lang="en-US" sz="2400" b="1" dirty="0">
              <a:solidFill>
                <a:srgbClr val="323130"/>
              </a:solidFill>
              <a:latin typeface="Segoe UI" panose="020B0502040204020203" pitchFamily="34" charset="0"/>
            </a:endParaRPr>
          </a:p>
          <a:p>
            <a:pPr algn="ctr"/>
            <a:r>
              <a:rPr lang="en-US" sz="2400" dirty="0"/>
              <a:t>On </a:t>
            </a:r>
            <a:r>
              <a:rPr lang="en-US" sz="2400" dirty="0" err="1" smtClean="0"/>
              <a:t>Eid</a:t>
            </a:r>
            <a:r>
              <a:rPr lang="en-US" sz="2400" dirty="0"/>
              <a:t>, we give gifts or money specially to children known as EIDI. 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8226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BF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536" y="272118"/>
            <a:ext cx="6472597" cy="1188720"/>
          </a:xfrm>
        </p:spPr>
        <p:txBody>
          <a:bodyPr/>
          <a:lstStyle/>
          <a:p>
            <a:r>
              <a:rPr lang="en-US" dirty="0" smtClean="0"/>
              <a:t>What happens during </a:t>
            </a:r>
            <a:r>
              <a:rPr lang="en-US" dirty="0" err="1" smtClean="0"/>
              <a:t>eid</a:t>
            </a:r>
            <a:r>
              <a:rPr lang="en-US" dirty="0" smtClean="0"/>
              <a:t>?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536" y="3514880"/>
            <a:ext cx="5040842" cy="28976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5576534" y="3378645"/>
            <a:ext cx="257789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323130"/>
                </a:solidFill>
                <a:latin typeface="Segoe UI" panose="020B0502040204020203" pitchFamily="34" charset="0"/>
              </a:rPr>
              <a:t>Women and girls put Henna on their hands to celebrate </a:t>
            </a:r>
            <a:r>
              <a:rPr lang="en-US" sz="2000" b="1" dirty="0" err="1" smtClean="0">
                <a:solidFill>
                  <a:srgbClr val="323130"/>
                </a:solidFill>
                <a:latin typeface="Segoe UI" panose="020B0502040204020203" pitchFamily="34" charset="0"/>
              </a:rPr>
              <a:t>Eid</a:t>
            </a:r>
            <a:r>
              <a:rPr lang="en-US" sz="2000" b="1" dirty="0">
                <a:solidFill>
                  <a:srgbClr val="323130"/>
                </a:solidFill>
                <a:latin typeface="Segoe UI" panose="020B0502040204020203" pitchFamily="34" charset="0"/>
              </a:rPr>
              <a:t>. </a:t>
            </a:r>
            <a:endParaRPr lang="en-US" sz="2000" b="1" dirty="0" smtClean="0">
              <a:solidFill>
                <a:srgbClr val="323130"/>
              </a:solidFill>
              <a:latin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rgbClr val="323130"/>
              </a:solidFill>
              <a:latin typeface="Segoe UI" panose="020B0502040204020203" pitchFamily="34" charset="0"/>
            </a:endParaRPr>
          </a:p>
          <a:p>
            <a:pPr algn="ctr"/>
            <a:r>
              <a:rPr lang="en-US" sz="20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They </a:t>
            </a:r>
            <a:r>
              <a:rPr lang="en-US" sz="2000" b="1" dirty="0">
                <a:solidFill>
                  <a:srgbClr val="323130"/>
                </a:solidFill>
                <a:latin typeface="Segoe UI" panose="020B0502040204020203" pitchFamily="34" charset="0"/>
              </a:rPr>
              <a:t>usually do it on last day of </a:t>
            </a:r>
            <a:r>
              <a:rPr lang="en-US" sz="20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Ramadan </a:t>
            </a:r>
            <a:r>
              <a:rPr lang="en-US" sz="2000" b="1" dirty="0">
                <a:solidFill>
                  <a:srgbClr val="323130"/>
                </a:solidFill>
                <a:latin typeface="Segoe UI" panose="020B0502040204020203" pitchFamily="34" charset="0"/>
              </a:rPr>
              <a:t>so they have </a:t>
            </a:r>
            <a:r>
              <a:rPr lang="en-US" sz="2000" b="1" dirty="0" err="1">
                <a:solidFill>
                  <a:srgbClr val="323130"/>
                </a:solidFill>
                <a:latin typeface="Segoe UI" panose="020B0502040204020203" pitchFamily="34" charset="0"/>
              </a:rPr>
              <a:t>colour</a:t>
            </a:r>
            <a:r>
              <a:rPr lang="en-US" sz="2000" b="1" dirty="0">
                <a:solidFill>
                  <a:srgbClr val="323130"/>
                </a:solidFill>
                <a:latin typeface="Segoe UI" panose="020B0502040204020203" pitchFamily="34" charset="0"/>
              </a:rPr>
              <a:t> on hands on </a:t>
            </a:r>
            <a:r>
              <a:rPr lang="en-US" sz="2000" b="1" dirty="0" err="1" smtClean="0">
                <a:solidFill>
                  <a:srgbClr val="323130"/>
                </a:solidFill>
                <a:latin typeface="Segoe UI" panose="020B0502040204020203" pitchFamily="34" charset="0"/>
              </a:rPr>
              <a:t>Eid</a:t>
            </a:r>
            <a:r>
              <a:rPr lang="en-US" sz="2000" b="1" dirty="0">
                <a:solidFill>
                  <a:srgbClr val="323130"/>
                </a:solidFill>
                <a:latin typeface="Segoe UI" panose="020B0502040204020203" pitchFamily="34" charset="0"/>
              </a:rPr>
              <a:t>.</a:t>
            </a:r>
            <a:endParaRPr lang="en-GB" sz="2000" b="1" dirty="0"/>
          </a:p>
        </p:txBody>
      </p:sp>
      <p:sp>
        <p:nvSpPr>
          <p:cNvPr id="7" name="Rectangle 6"/>
          <p:cNvSpPr/>
          <p:nvPr/>
        </p:nvSpPr>
        <p:spPr>
          <a:xfrm>
            <a:off x="351536" y="1603131"/>
            <a:ext cx="74716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2000" b="1" dirty="0">
                <a:solidFill>
                  <a:srgbClr val="000000"/>
                </a:solidFill>
                <a:latin typeface="+mj-lt"/>
              </a:rPr>
              <a:t>Dressing up for the prayer in clean and new clothes is practice to mark the beginning of blessings on the day. Every family pays a specific amount of money as a charity called "</a:t>
            </a:r>
            <a:r>
              <a:rPr lang="en-US" sz="2000" b="1" dirty="0" err="1">
                <a:solidFill>
                  <a:srgbClr val="000000"/>
                </a:solidFill>
                <a:latin typeface="+mj-lt"/>
              </a:rPr>
              <a:t>Fitrana</a:t>
            </a:r>
            <a:r>
              <a:rPr lang="en-US" sz="2000" b="1" dirty="0">
                <a:solidFill>
                  <a:srgbClr val="000000"/>
                </a:solidFill>
                <a:latin typeface="+mj-lt"/>
              </a:rPr>
              <a:t>" (zakat </a:t>
            </a:r>
            <a:r>
              <a:rPr lang="en-US" sz="2000" b="1" dirty="0" err="1">
                <a:solidFill>
                  <a:srgbClr val="000000"/>
                </a:solidFill>
                <a:latin typeface="+mj-lt"/>
              </a:rPr>
              <a:t>ul</a:t>
            </a:r>
            <a:r>
              <a:rPr lang="en-US" sz="2000" b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+mj-lt"/>
              </a:rPr>
              <a:t>fitr</a:t>
            </a:r>
            <a:r>
              <a:rPr lang="en-US" sz="2000" b="1" dirty="0">
                <a:solidFill>
                  <a:srgbClr val="000000"/>
                </a:solidFill>
                <a:latin typeface="+mj-lt"/>
              </a:rPr>
              <a:t>) that goes to the needy and deprived ones to help them and to share with them the blessings.</a:t>
            </a:r>
            <a:endParaRPr lang="en-US" sz="2000" b="1" dirty="0">
              <a:solidFill>
                <a:srgbClr val="0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37175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BF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536" y="304292"/>
            <a:ext cx="7729728" cy="1188720"/>
          </a:xfrm>
        </p:spPr>
        <p:txBody>
          <a:bodyPr/>
          <a:lstStyle/>
          <a:p>
            <a:r>
              <a:rPr lang="en-US" dirty="0" smtClean="0"/>
              <a:t>What food is eaten during </a:t>
            </a:r>
            <a:r>
              <a:rPr lang="en-US" dirty="0" err="1" smtClean="0"/>
              <a:t>eid</a:t>
            </a:r>
            <a:r>
              <a:rPr lang="en-US" dirty="0" smtClean="0"/>
              <a:t>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0329" y="898652"/>
            <a:ext cx="4015842" cy="5236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3517593" y="1693333"/>
            <a:ext cx="35079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2400" b="1" dirty="0" err="1">
                <a:solidFill>
                  <a:srgbClr val="323130"/>
                </a:solidFill>
                <a:latin typeface="Segoe UI" panose="020B0502040204020203" pitchFamily="34" charset="0"/>
              </a:rPr>
              <a:t>Eid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 </a:t>
            </a:r>
            <a:r>
              <a:rPr lang="en-US" sz="2400" b="1" dirty="0" err="1">
                <a:solidFill>
                  <a:srgbClr val="323130"/>
                </a:solidFill>
                <a:latin typeface="Segoe UI" panose="020B0502040204020203" pitchFamily="34" charset="0"/>
              </a:rPr>
              <a:t>ul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 </a:t>
            </a:r>
            <a:r>
              <a:rPr lang="en-US" sz="2400" b="1" dirty="0" err="1">
                <a:solidFill>
                  <a:srgbClr val="323130"/>
                </a:solidFill>
                <a:latin typeface="Segoe UI" panose="020B0502040204020203" pitchFamily="34" charset="0"/>
              </a:rPr>
              <a:t>Fitr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 is also known as </a:t>
            </a:r>
            <a:r>
              <a:rPr lang="en-US" sz="2400" b="1" dirty="0" err="1">
                <a:solidFill>
                  <a:srgbClr val="323130"/>
                </a:solidFill>
                <a:latin typeface="Segoe UI" panose="020B0502040204020203" pitchFamily="34" charset="0"/>
              </a:rPr>
              <a:t>eid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 of sweets and we ate </a:t>
            </a:r>
            <a:r>
              <a:rPr lang="en-US" sz="2400" b="1" dirty="0" err="1" smtClean="0">
                <a:solidFill>
                  <a:srgbClr val="323130"/>
                </a:solidFill>
                <a:latin typeface="Segoe UI" panose="020B0502040204020203" pitchFamily="34" charset="0"/>
              </a:rPr>
              <a:t>Sewiyaan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, a traditional </a:t>
            </a:r>
            <a:r>
              <a:rPr lang="en-US" sz="2400" b="1" dirty="0" err="1">
                <a:solidFill>
                  <a:srgbClr val="323130"/>
                </a:solidFill>
                <a:latin typeface="Segoe UI" panose="020B0502040204020203" pitchFamily="34" charset="0"/>
              </a:rPr>
              <a:t>sweetdish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 with milk, Vermicelli and nuts in it.</a:t>
            </a:r>
            <a:endParaRPr lang="en-US" sz="2400" b="1" dirty="0">
              <a:solidFill>
                <a:srgbClr val="323130"/>
              </a:solidFill>
              <a:latin typeface="Segoe UI" panose="020B05020402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975" y="1693333"/>
            <a:ext cx="2635815" cy="33967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7893" y="4213085"/>
            <a:ext cx="4178878" cy="24078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661964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BF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536" y="304292"/>
            <a:ext cx="7729728" cy="1188720"/>
          </a:xfrm>
        </p:spPr>
        <p:txBody>
          <a:bodyPr/>
          <a:lstStyle/>
          <a:p>
            <a:r>
              <a:rPr lang="en-US" sz="2400" dirty="0" smtClean="0"/>
              <a:t>What family traditions do you have?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351536" y="1720507"/>
            <a:ext cx="6350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The night before </a:t>
            </a:r>
            <a:r>
              <a:rPr lang="en-US" sz="2400" b="1" dirty="0" err="1">
                <a:solidFill>
                  <a:srgbClr val="323130"/>
                </a:solidFill>
                <a:latin typeface="Segoe UI" panose="020B0502040204020203" pitchFamily="34" charset="0"/>
              </a:rPr>
              <a:t>bayram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 (</a:t>
            </a:r>
            <a:r>
              <a:rPr lang="en-US" sz="2400" b="1" dirty="0" err="1">
                <a:solidFill>
                  <a:srgbClr val="323130"/>
                </a:solidFill>
                <a:latin typeface="Segoe UI" panose="020B0502040204020203" pitchFamily="34" charset="0"/>
              </a:rPr>
              <a:t>Eid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) parents layout gifts and outfits for the next day. Children go to bed in new PJ’s. </a:t>
            </a:r>
            <a:endParaRPr lang="en-US" sz="2400" b="1" dirty="0" smtClean="0">
              <a:solidFill>
                <a:srgbClr val="323130"/>
              </a:solidFill>
              <a:latin typeface="Segoe UI" panose="020B0502040204020203" pitchFamily="34" charset="0"/>
            </a:endParaRPr>
          </a:p>
          <a:p>
            <a:pPr algn="ctr" fontAlgn="base"/>
            <a:endParaRPr lang="en-US" sz="2400" b="1" dirty="0">
              <a:solidFill>
                <a:srgbClr val="323130"/>
              </a:solidFill>
              <a:latin typeface="Segoe UI" panose="020B0502040204020203" pitchFamily="34" charset="0"/>
            </a:endParaRPr>
          </a:p>
          <a:p>
            <a:pPr algn="ctr" fontAlgn="base"/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On the day, everyone wears new and special </a:t>
            </a:r>
            <a:r>
              <a:rPr lang="en-US" sz="24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clothes. 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Our big family gets </a:t>
            </a:r>
            <a:r>
              <a:rPr lang="en-US" sz="24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together, 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everyone brings yummy food and we all talk, </a:t>
            </a:r>
            <a:r>
              <a:rPr lang="en-US" sz="24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eat, 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play and have fun all day long. This time we had a special Turkish BBQ as well</a:t>
            </a:r>
            <a:r>
              <a:rPr lang="en-US" sz="2400" b="1" dirty="0" smtClean="0">
                <a:solidFill>
                  <a:srgbClr val="323130"/>
                </a:solidFill>
                <a:latin typeface="Segoe UI" panose="020B0502040204020203" pitchFamily="34" charset="0"/>
              </a:rPr>
              <a:t>.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/>
            </a:r>
            <a:b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</a:br>
            <a:endParaRPr lang="en-US" sz="2400" b="1" dirty="0">
              <a:solidFill>
                <a:srgbClr val="323130"/>
              </a:solidFill>
              <a:latin typeface="Segoe UI" panose="020B0502040204020203" pitchFamily="34" charset="0"/>
            </a:endParaRPr>
          </a:p>
          <a:p>
            <a:pPr algn="ctr" fontAlgn="base"/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Children have to greet adults and are then presented with </a:t>
            </a:r>
            <a:r>
              <a:rPr lang="en-US" sz="2400" b="1" dirty="0" err="1">
                <a:solidFill>
                  <a:srgbClr val="323130"/>
                </a:solidFill>
                <a:latin typeface="Segoe UI" panose="020B0502040204020203" pitchFamily="34" charset="0"/>
              </a:rPr>
              <a:t>bayram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 (</a:t>
            </a:r>
            <a:r>
              <a:rPr lang="en-US" sz="2400" b="1" dirty="0" err="1">
                <a:solidFill>
                  <a:srgbClr val="323130"/>
                </a:solidFill>
                <a:latin typeface="Segoe UI" panose="020B0502040204020203" pitchFamily="34" charset="0"/>
              </a:rPr>
              <a:t>Eid</a:t>
            </a:r>
            <a:r>
              <a:rPr lang="en-US" sz="2400" b="1" dirty="0">
                <a:solidFill>
                  <a:srgbClr val="323130"/>
                </a:solidFill>
                <a:latin typeface="Segoe UI" panose="020B0502040204020203" pitchFamily="34" charset="0"/>
              </a:rPr>
              <a:t>) money.</a:t>
            </a:r>
            <a:r>
              <a:rPr lang="en-US" sz="2400" dirty="0">
                <a:solidFill>
                  <a:srgbClr val="323130"/>
                </a:solidFill>
                <a:latin typeface="Segoe UI" panose="020B0502040204020203" pitchFamily="34" charset="0"/>
              </a:rPr>
              <a:t> </a:t>
            </a:r>
            <a:endParaRPr lang="en-US" sz="2400" b="0" i="0" dirty="0">
              <a:solidFill>
                <a:srgbClr val="32313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22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198" y="2800848"/>
            <a:ext cx="8991600" cy="1575656"/>
          </a:xfrm>
          <a:solidFill>
            <a:srgbClr val="FFFFFF"/>
          </a:solidFill>
        </p:spPr>
        <p:txBody>
          <a:bodyPr>
            <a:normAutofit fontScale="90000"/>
          </a:bodyPr>
          <a:lstStyle/>
          <a:p>
            <a:r>
              <a:rPr lang="en-US" sz="800" dirty="0" smtClean="0">
                <a:latin typeface="XCCW DH A" panose="03050602040000000000" pitchFamily="66" charset="0"/>
              </a:rPr>
              <a:t/>
            </a:r>
            <a:br>
              <a:rPr lang="en-US" sz="800" dirty="0" smtClean="0">
                <a:latin typeface="XCCW DH A" panose="03050602040000000000" pitchFamily="66" charset="0"/>
              </a:rPr>
            </a:br>
            <a:r>
              <a:rPr lang="en-US" sz="800" dirty="0">
                <a:latin typeface="XCCW DH A" panose="03050602040000000000" pitchFamily="66" charset="0"/>
              </a:rPr>
              <a:t/>
            </a:r>
            <a:br>
              <a:rPr lang="en-US" sz="800" dirty="0">
                <a:latin typeface="XCCW DH A" panose="03050602040000000000" pitchFamily="66" charset="0"/>
              </a:rPr>
            </a:br>
            <a:r>
              <a:rPr lang="en-US" sz="800" dirty="0" smtClean="0">
                <a:latin typeface="XCCW DH A" panose="03050602040000000000" pitchFamily="66" charset="0"/>
              </a:rPr>
              <a:t/>
            </a:r>
            <a:br>
              <a:rPr lang="en-US" sz="800" dirty="0" smtClean="0">
                <a:latin typeface="XCCW DH A" panose="03050602040000000000" pitchFamily="66" charset="0"/>
              </a:rPr>
            </a:br>
            <a:r>
              <a:rPr lang="en-US" sz="5300" dirty="0" err="1" smtClean="0">
                <a:latin typeface="XCCW DH A" panose="03050602040000000000" pitchFamily="66" charset="0"/>
              </a:rPr>
              <a:t>Eid</a:t>
            </a:r>
            <a:r>
              <a:rPr lang="en-US" sz="5300" dirty="0" smtClean="0">
                <a:latin typeface="XCCW DH A" panose="03050602040000000000" pitchFamily="66" charset="0"/>
              </a:rPr>
              <a:t> Mubarak to you all!</a:t>
            </a:r>
            <a:endParaRPr lang="en-GB" sz="5300" dirty="0">
              <a:latin typeface="XCCW DH 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72267" y="4742011"/>
            <a:ext cx="7024538" cy="1239894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XCCW DH A" panose="03050602040000000000" pitchFamily="66" charset="0"/>
              </a:rPr>
              <a:t>With special thanks to </a:t>
            </a:r>
          </a:p>
          <a:p>
            <a:r>
              <a:rPr lang="en-US" sz="2400" dirty="0" err="1" smtClean="0">
                <a:latin typeface="XCCW DH A" panose="03050602040000000000" pitchFamily="66" charset="0"/>
              </a:rPr>
              <a:t>Nur</a:t>
            </a:r>
            <a:r>
              <a:rPr lang="en-US" sz="2400" dirty="0" smtClean="0">
                <a:latin typeface="XCCW DH A" panose="03050602040000000000" pitchFamily="66" charset="0"/>
              </a:rPr>
              <a:t> Burgess, </a:t>
            </a:r>
            <a:r>
              <a:rPr lang="en-US" sz="2400" dirty="0" err="1">
                <a:latin typeface="XCCW DH A" panose="03050602040000000000" pitchFamily="66" charset="0"/>
              </a:rPr>
              <a:t>Palwasha</a:t>
            </a:r>
            <a:r>
              <a:rPr lang="en-US" sz="2400" dirty="0">
                <a:latin typeface="XCCW DH A" panose="03050602040000000000" pitchFamily="66" charset="0"/>
              </a:rPr>
              <a:t> </a:t>
            </a:r>
            <a:r>
              <a:rPr lang="en-US" sz="2400" dirty="0" err="1" smtClean="0">
                <a:latin typeface="XCCW DH A" panose="03050602040000000000" pitchFamily="66" charset="0"/>
              </a:rPr>
              <a:t>Yousaf</a:t>
            </a:r>
            <a:r>
              <a:rPr lang="en-US" sz="2400" dirty="0">
                <a:latin typeface="XCCW DH A" panose="03050602040000000000" pitchFamily="66" charset="0"/>
              </a:rPr>
              <a:t>, </a:t>
            </a:r>
            <a:r>
              <a:rPr lang="en-US" sz="2400" dirty="0" err="1">
                <a:latin typeface="XCCW DH A" panose="03050602040000000000" pitchFamily="66" charset="0"/>
              </a:rPr>
              <a:t>Anum</a:t>
            </a:r>
            <a:r>
              <a:rPr lang="en-US" sz="2400" dirty="0">
                <a:latin typeface="XCCW DH A" panose="03050602040000000000" pitchFamily="66" charset="0"/>
              </a:rPr>
              <a:t> </a:t>
            </a:r>
            <a:r>
              <a:rPr lang="en-US" sz="2400" dirty="0" smtClean="0">
                <a:latin typeface="XCCW DH A" panose="03050602040000000000" pitchFamily="66" charset="0"/>
              </a:rPr>
              <a:t>Jawad and </a:t>
            </a:r>
            <a:r>
              <a:rPr lang="en-US" sz="2400" dirty="0" err="1" smtClean="0">
                <a:latin typeface="XCCW DH A" panose="03050602040000000000" pitchFamily="66" charset="0"/>
              </a:rPr>
              <a:t>Anum</a:t>
            </a:r>
            <a:r>
              <a:rPr lang="en-US" sz="2400" dirty="0" smtClean="0">
                <a:latin typeface="XCCW DH A" panose="03050602040000000000" pitchFamily="66" charset="0"/>
              </a:rPr>
              <a:t> </a:t>
            </a:r>
            <a:r>
              <a:rPr lang="en-US" sz="2400" dirty="0" err="1" smtClean="0">
                <a:latin typeface="XCCW DH A" panose="03050602040000000000" pitchFamily="66" charset="0"/>
              </a:rPr>
              <a:t>Imrad</a:t>
            </a:r>
            <a:endParaRPr lang="en-US" sz="2400" dirty="0" smtClean="0">
              <a:latin typeface="XCCW DH A" panose="03050602040000000000" pitchFamily="66" charset="0"/>
            </a:endParaRPr>
          </a:p>
          <a:p>
            <a:r>
              <a:rPr lang="en-US" sz="2400" dirty="0">
                <a:latin typeface="XCCW DH A" panose="03050602040000000000" pitchFamily="66" charset="0"/>
              </a:rPr>
              <a:t>f</a:t>
            </a:r>
            <a:r>
              <a:rPr lang="en-US" sz="2400" dirty="0" smtClean="0">
                <a:latin typeface="XCCW DH A" panose="03050602040000000000" pitchFamily="66" charset="0"/>
              </a:rPr>
              <a:t>or your images and words!</a:t>
            </a:r>
          </a:p>
          <a:p>
            <a:endParaRPr lang="en-GB" sz="2400" dirty="0">
              <a:latin typeface="XCCW DH 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1" y="396992"/>
            <a:ext cx="3190875" cy="2038350"/>
          </a:xfrm>
          <a:prstGeom prst="rect">
            <a:avLst/>
          </a:prstGeom>
          <a:ln w="285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0951023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34</TotalTime>
  <Words>315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Gill Sans MT</vt:lpstr>
      <vt:lpstr>Segoe UI</vt:lpstr>
      <vt:lpstr>XCCW DH A</vt:lpstr>
      <vt:lpstr>Parcel</vt:lpstr>
      <vt:lpstr>   Eid Mubarak!</vt:lpstr>
      <vt:lpstr>What is eid?</vt:lpstr>
      <vt:lpstr>What happens during eid?</vt:lpstr>
      <vt:lpstr>What happens during eid?</vt:lpstr>
      <vt:lpstr>What food is eaten during eid?</vt:lpstr>
      <vt:lpstr>What family traditions do you have?</vt:lpstr>
      <vt:lpstr>   Eid Mubarak to you all!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Eid Mubarak!</dc:title>
  <dc:creator>Rachael Farrington</dc:creator>
  <cp:lastModifiedBy>Rachael Farrington</cp:lastModifiedBy>
  <cp:revision>5</cp:revision>
  <dcterms:created xsi:type="dcterms:W3CDTF">2022-05-05T17:59:27Z</dcterms:created>
  <dcterms:modified xsi:type="dcterms:W3CDTF">2022-05-05T18:33:38Z</dcterms:modified>
</cp:coreProperties>
</file>